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6"/>
  </p:notesMasterIdLst>
  <p:handoutMasterIdLst>
    <p:handoutMasterId r:id="rId67"/>
  </p:handoutMasterIdLst>
  <p:sldIdLst>
    <p:sldId id="256" r:id="rId7"/>
    <p:sldId id="257" r:id="rId8"/>
    <p:sldId id="326" r:id="rId9"/>
    <p:sldId id="327" r:id="rId10"/>
    <p:sldId id="258" r:id="rId11"/>
    <p:sldId id="259" r:id="rId12"/>
    <p:sldId id="311" r:id="rId13"/>
    <p:sldId id="312" r:id="rId14"/>
    <p:sldId id="313" r:id="rId15"/>
    <p:sldId id="314" r:id="rId16"/>
    <p:sldId id="315" r:id="rId17"/>
    <p:sldId id="316" r:id="rId18"/>
    <p:sldId id="265" r:id="rId19"/>
    <p:sldId id="266" r:id="rId20"/>
    <p:sldId id="267" r:id="rId21"/>
    <p:sldId id="268" r:id="rId22"/>
    <p:sldId id="269" r:id="rId23"/>
    <p:sldId id="317" r:id="rId24"/>
    <p:sldId id="272" r:id="rId25"/>
    <p:sldId id="273" r:id="rId26"/>
    <p:sldId id="274" r:id="rId27"/>
    <p:sldId id="275" r:id="rId28"/>
    <p:sldId id="276" r:id="rId29"/>
    <p:sldId id="318" r:id="rId30"/>
    <p:sldId id="319" r:id="rId31"/>
    <p:sldId id="320" r:id="rId32"/>
    <p:sldId id="281" r:id="rId33"/>
    <p:sldId id="328" r:id="rId34"/>
    <p:sldId id="310" r:id="rId35"/>
    <p:sldId id="295" r:id="rId36"/>
    <p:sldId id="282" r:id="rId37"/>
    <p:sldId id="283" r:id="rId38"/>
    <p:sldId id="284" r:id="rId39"/>
    <p:sldId id="285" r:id="rId40"/>
    <p:sldId id="286" r:id="rId41"/>
    <p:sldId id="287" r:id="rId42"/>
    <p:sldId id="288" r:id="rId43"/>
    <p:sldId id="289" r:id="rId44"/>
    <p:sldId id="321" r:id="rId45"/>
    <p:sldId id="322" r:id="rId46"/>
    <p:sldId id="323" r:id="rId47"/>
    <p:sldId id="324" r:id="rId48"/>
    <p:sldId id="290" r:id="rId49"/>
    <p:sldId id="291" r:id="rId50"/>
    <p:sldId id="292" r:id="rId51"/>
    <p:sldId id="293" r:id="rId52"/>
    <p:sldId id="294" r:id="rId53"/>
    <p:sldId id="296" r:id="rId54"/>
    <p:sldId id="297" r:id="rId55"/>
    <p:sldId id="298" r:id="rId56"/>
    <p:sldId id="299" r:id="rId57"/>
    <p:sldId id="300" r:id="rId58"/>
    <p:sldId id="325" r:id="rId59"/>
    <p:sldId id="302" r:id="rId60"/>
    <p:sldId id="303" r:id="rId61"/>
    <p:sldId id="304" r:id="rId62"/>
    <p:sldId id="305" r:id="rId63"/>
    <p:sldId id="307" r:id="rId64"/>
    <p:sldId id="308"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9" autoAdjust="0"/>
    <p:restoredTop sz="80040" autoAdjust="0"/>
  </p:normalViewPr>
  <p:slideViewPr>
    <p:cSldViewPr>
      <p:cViewPr varScale="1">
        <p:scale>
          <a:sx n="124" d="100"/>
          <a:sy n="124" d="100"/>
        </p:scale>
        <p:origin x="89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1/7/19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1/7/19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7" name="Shape 117"/>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This program will not be a traditional college class. We're here to support you 100% of the way to really help you achieve their goals.</a:t>
            </a:r>
          </a:p>
        </p:txBody>
      </p:sp>
      <p:sp>
        <p:nvSpPr>
          <p:cNvPr id="118" name="Shape 118"/>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12</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83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Don’t be frustrated! Keep an open mind – you’re here to learn.</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You are a blank slate.</a:t>
            </a:r>
            <a:br>
              <a:rPr lang="en-US" sz="1200" b="0" i="0" u="none" strike="noStrike" cap="none" dirty="0">
                <a:solidFill>
                  <a:schemeClr val="dk1"/>
                </a:solidFill>
                <a:latin typeface="Calibri"/>
                <a:ea typeface="Calibri"/>
                <a:cs typeface="Calibri"/>
                <a:sym typeface="Calibri"/>
              </a:rPr>
            </a:b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You have permission to struggle. To fail. To not “get” everything immediately. </a:t>
            </a: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p:txBody>
      </p:sp>
      <p:sp>
        <p:nvSpPr>
          <p:cNvPr id="158" name="Shape 158"/>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18</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108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42402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And will take a while to master. Persisting in general is the #1 hardest thing in this course.</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Perhaps tied with having self-confidence (talk about imposter syndrome).</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208" name="Shape 208"/>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24</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9598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4" name="Shape 214"/>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Frustration = learning, seriously. Here’s the author of a pretty famous book on the mean stack: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how do we get through this frustration and actually learn?</a:t>
            </a:r>
          </a:p>
        </p:txBody>
      </p:sp>
      <p:sp>
        <p:nvSpPr>
          <p:cNvPr id="215" name="Shape 215"/>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25</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2707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23" name="Shape 223"/>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26</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6024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1" name="Shape 231"/>
          <p:cNvSpPr txBox="1">
            <a:spLocks noGrp="1"/>
          </p:cNvSpPr>
          <p:nvPr>
            <p:ph type="body" idx="1"/>
          </p:nvPr>
        </p:nvSpPr>
        <p:spPr>
          <a:xfrm>
            <a:off x="731520" y="4560570"/>
            <a:ext cx="5852100" cy="432060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4143587" y="9119474"/>
            <a:ext cx="3169800" cy="48000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27</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4726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731520" y="4560570"/>
            <a:ext cx="5852100" cy="432060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41" name="Shape 241"/>
          <p:cNvSpPr txBox="1">
            <a:spLocks noGrp="1"/>
          </p:cNvSpPr>
          <p:nvPr>
            <p:ph type="sldNum" idx="12"/>
          </p:nvPr>
        </p:nvSpPr>
        <p:spPr>
          <a:xfrm>
            <a:off x="4143587" y="9119474"/>
            <a:ext cx="3169800" cy="48000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28</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72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45442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731520" y="4560570"/>
            <a:ext cx="5852100" cy="4320600"/>
          </a:xfrm>
          <a:prstGeom prst="rect">
            <a:avLst/>
          </a:prstGeom>
        </p:spPr>
        <p:txBody>
          <a:bodyPr wrap="square" lIns="91425" tIns="91425" rIns="91425" bIns="91425" anchor="t" anchorCtr="0">
            <a:noAutofit/>
          </a:bodyPr>
          <a:lstStyle/>
          <a:p>
            <a:pPr lvl="0">
              <a:spcBef>
                <a:spcPts val="0"/>
              </a:spcBef>
              <a:buNone/>
            </a:pPr>
            <a:endParaRPr/>
          </a:p>
        </p:txBody>
      </p:sp>
      <p:sp>
        <p:nvSpPr>
          <p:cNvPr id="330" name="Shape 330"/>
          <p:cNvSpPr txBox="1">
            <a:spLocks noGrp="1"/>
          </p:cNvSpPr>
          <p:nvPr>
            <p:ph type="sldNum" idx="12"/>
          </p:nvPr>
        </p:nvSpPr>
        <p:spPr>
          <a:xfrm>
            <a:off x="4143587" y="9119474"/>
            <a:ext cx="3169800" cy="480000"/>
          </a:xfrm>
          <a:prstGeom prst="rect">
            <a:avLst/>
          </a:prstGeom>
        </p:spPr>
        <p:txBody>
          <a:bodyPr wrap="square" lIns="95725" tIns="47850" rIns="95725" bIns="47850" anchor="b" anchorCtr="0">
            <a:noAutofit/>
          </a:bodyPr>
          <a:lstStyle/>
          <a:p>
            <a:pPr lvl="0">
              <a:spcBef>
                <a:spcPts val="0"/>
              </a:spcBef>
              <a:buClr>
                <a:srgbClr val="000000"/>
              </a:buClr>
              <a:buSzPct val="25000"/>
              <a:buFont typeface="Arial"/>
              <a:buNone/>
            </a:pPr>
            <a:fld id="{00000000-1234-1234-1234-123412341234}" type="slidenum">
              <a:rPr lang="en-US"/>
              <a:t>39</a:t>
            </a:fld>
            <a:endParaRPr lang="en-US"/>
          </a:p>
        </p:txBody>
      </p:sp>
    </p:spTree>
    <p:extLst>
      <p:ext uri="{BB962C8B-B14F-4D97-AF65-F5344CB8AC3E}">
        <p14:creationId xmlns:p14="http://schemas.microsoft.com/office/powerpoint/2010/main" val="53456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731520" y="4560570"/>
            <a:ext cx="5852100" cy="4320600"/>
          </a:xfrm>
          <a:prstGeom prst="rect">
            <a:avLst/>
          </a:prstGeom>
        </p:spPr>
        <p:txBody>
          <a:bodyPr wrap="square" lIns="91425" tIns="91425" rIns="91425" bIns="91425" anchor="t" anchorCtr="0">
            <a:noAutofit/>
          </a:bodyPr>
          <a:lstStyle/>
          <a:p>
            <a:pPr lvl="0" rtl="0">
              <a:spcBef>
                <a:spcPts val="0"/>
              </a:spcBef>
              <a:buClr>
                <a:schemeClr val="dk1"/>
              </a:buClr>
              <a:buSzPct val="91666"/>
              <a:buFont typeface="Arial"/>
              <a:buNone/>
            </a:pPr>
            <a:r>
              <a:rPr lang="en-US">
                <a:latin typeface="Arial"/>
                <a:ea typeface="Arial"/>
                <a:cs typeface="Arial"/>
                <a:sym typeface="Arial"/>
              </a:rPr>
              <a:t>The Internet had an inherent problem of discoverability.</a:t>
            </a:r>
          </a:p>
        </p:txBody>
      </p:sp>
      <p:sp>
        <p:nvSpPr>
          <p:cNvPr id="338" name="Shape 338"/>
          <p:cNvSpPr txBox="1">
            <a:spLocks noGrp="1"/>
          </p:cNvSpPr>
          <p:nvPr>
            <p:ph type="sldNum" idx="12"/>
          </p:nvPr>
        </p:nvSpPr>
        <p:spPr>
          <a:xfrm>
            <a:off x="4143587" y="9119474"/>
            <a:ext cx="3169800" cy="480000"/>
          </a:xfrm>
          <a:prstGeom prst="rect">
            <a:avLst/>
          </a:prstGeom>
        </p:spPr>
        <p:txBody>
          <a:bodyPr wrap="square" lIns="95725" tIns="47850" rIns="95725" bIns="47850" anchor="b" anchorCtr="0">
            <a:noAutofit/>
          </a:bodyPr>
          <a:lstStyle/>
          <a:p>
            <a:pPr lvl="0" rtl="0">
              <a:spcBef>
                <a:spcPts val="0"/>
              </a:spcBef>
              <a:buNone/>
            </a:pPr>
            <a:fld id="{00000000-1234-1234-1234-123412341234}" type="slidenum">
              <a:rPr lang="en-US"/>
              <a:t>40</a:t>
            </a:fld>
            <a:endParaRPr lang="en-US"/>
          </a:p>
        </p:txBody>
      </p:sp>
    </p:spTree>
    <p:extLst>
      <p:ext uri="{BB962C8B-B14F-4D97-AF65-F5344CB8AC3E}">
        <p14:creationId xmlns:p14="http://schemas.microsoft.com/office/powerpoint/2010/main" val="234615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1257300" y="719138"/>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731520" y="4560570"/>
            <a:ext cx="5852100" cy="4320600"/>
          </a:xfrm>
          <a:prstGeom prst="rect">
            <a:avLst/>
          </a:prstGeom>
        </p:spPr>
        <p:txBody>
          <a:bodyPr wrap="square" lIns="91425" tIns="91425" rIns="91425" bIns="91425" anchor="t" anchorCtr="0">
            <a:noAutofit/>
          </a:bodyPr>
          <a:lstStyle/>
          <a:p>
            <a:pPr lvl="0">
              <a:spcBef>
                <a:spcPts val="0"/>
              </a:spcBef>
              <a:buNone/>
            </a:pPr>
            <a:endParaRPr/>
          </a:p>
        </p:txBody>
      </p:sp>
      <p:sp>
        <p:nvSpPr>
          <p:cNvPr id="347" name="Shape 347"/>
          <p:cNvSpPr txBox="1">
            <a:spLocks noGrp="1"/>
          </p:cNvSpPr>
          <p:nvPr>
            <p:ph type="sldNum" idx="12"/>
          </p:nvPr>
        </p:nvSpPr>
        <p:spPr>
          <a:xfrm>
            <a:off x="4143587" y="9119474"/>
            <a:ext cx="3169800" cy="480000"/>
          </a:xfrm>
          <a:prstGeom prst="rect">
            <a:avLst/>
          </a:prstGeom>
        </p:spPr>
        <p:txBody>
          <a:bodyPr wrap="square" lIns="95725" tIns="47850" rIns="95725" bIns="47850" anchor="b" anchorCtr="0">
            <a:noAutofit/>
          </a:bodyPr>
          <a:lstStyle/>
          <a:p>
            <a:pPr lvl="0">
              <a:spcBef>
                <a:spcPts val="0"/>
              </a:spcBef>
              <a:buClr>
                <a:srgbClr val="000000"/>
              </a:buClr>
              <a:buSzPct val="25000"/>
              <a:buFont typeface="Arial"/>
              <a:buNone/>
            </a:pPr>
            <a:fld id="{00000000-1234-1234-1234-123412341234}" type="slidenum">
              <a:rPr lang="en-US"/>
              <a:t>41</a:t>
            </a:fld>
            <a:endParaRPr lang="en-US"/>
          </a:p>
        </p:txBody>
      </p:sp>
    </p:spTree>
    <p:extLst>
      <p:ext uri="{BB962C8B-B14F-4D97-AF65-F5344CB8AC3E}">
        <p14:creationId xmlns:p14="http://schemas.microsoft.com/office/powerpoint/2010/main" val="3368184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1257300" y="719138"/>
            <a:ext cx="4800600" cy="36006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731520" y="4560570"/>
            <a:ext cx="5852100" cy="4320600"/>
          </a:xfrm>
          <a:prstGeom prst="rect">
            <a:avLst/>
          </a:prstGeom>
        </p:spPr>
        <p:txBody>
          <a:bodyPr wrap="square" lIns="91425" tIns="91425" rIns="91425" bIns="91425" anchor="t" anchorCtr="0">
            <a:noAutofit/>
          </a:bodyPr>
          <a:lstStyle/>
          <a:p>
            <a:pPr lvl="0" rtl="0">
              <a:spcBef>
                <a:spcPts val="0"/>
              </a:spcBef>
              <a:buNone/>
            </a:pPr>
            <a:endParaRPr/>
          </a:p>
        </p:txBody>
      </p:sp>
      <p:sp>
        <p:nvSpPr>
          <p:cNvPr id="359" name="Shape 359"/>
          <p:cNvSpPr txBox="1">
            <a:spLocks noGrp="1"/>
          </p:cNvSpPr>
          <p:nvPr>
            <p:ph type="sldNum" idx="12"/>
          </p:nvPr>
        </p:nvSpPr>
        <p:spPr>
          <a:xfrm>
            <a:off x="4143587" y="9119474"/>
            <a:ext cx="3169800" cy="480000"/>
          </a:xfrm>
          <a:prstGeom prst="rect">
            <a:avLst/>
          </a:prstGeom>
        </p:spPr>
        <p:txBody>
          <a:bodyPr wrap="square" lIns="95725" tIns="47850" rIns="95725" bIns="47850" anchor="b" anchorCtr="0">
            <a:noAutofit/>
          </a:bodyPr>
          <a:lstStyle/>
          <a:p>
            <a:pPr lvl="0" rtl="0">
              <a:spcBef>
                <a:spcPts val="0"/>
              </a:spcBef>
              <a:buNone/>
            </a:pPr>
            <a:fld id="{00000000-1234-1234-1234-123412341234}" type="slidenum">
              <a:rPr lang="en-US"/>
              <a:t>42</a:t>
            </a:fld>
            <a:endParaRPr lang="en-US"/>
          </a:p>
        </p:txBody>
      </p:sp>
    </p:spTree>
    <p:extLst>
      <p:ext uri="{BB962C8B-B14F-4D97-AF65-F5344CB8AC3E}">
        <p14:creationId xmlns:p14="http://schemas.microsoft.com/office/powerpoint/2010/main" val="3076837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 end” and “back 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6" name="Shape 456"/>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Re-ask the questions after a couple of minutes walking neighbor-discussion:</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How do you create a new folder?</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How do you create a new file?</a:t>
            </a:r>
          </a:p>
        </p:txBody>
      </p:sp>
      <p:sp>
        <p:nvSpPr>
          <p:cNvPr id="457" name="Shape 457"/>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53</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9622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54</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9" name="Shape 79"/>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8</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106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731520" y="4560570"/>
            <a:ext cx="5852100" cy="432060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6" name="Shape 86"/>
          <p:cNvSpPr txBox="1">
            <a:spLocks noGrp="1"/>
          </p:cNvSpPr>
          <p:nvPr>
            <p:ph type="sldNum" idx="12"/>
          </p:nvPr>
        </p:nvSpPr>
        <p:spPr>
          <a:xfrm>
            <a:off x="4143587" y="9119474"/>
            <a:ext cx="3169800" cy="48000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9</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060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6" name="Shape 96"/>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10</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765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257300" y="719138"/>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731520" y="4560570"/>
            <a:ext cx="5852160" cy="4320540"/>
          </a:xfrm>
          <a:prstGeom prst="rect">
            <a:avLst/>
          </a:prstGeom>
          <a:noFill/>
          <a:ln>
            <a:noFill/>
          </a:ln>
        </p:spPr>
        <p:txBody>
          <a:bodyPr wrap="square" lIns="95725" tIns="47850" rIns="95725" bIns="4785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1" name="Shape 111"/>
          <p:cNvSpPr txBox="1">
            <a:spLocks noGrp="1"/>
          </p:cNvSpPr>
          <p:nvPr>
            <p:ph type="sldNum" idx="12"/>
          </p:nvPr>
        </p:nvSpPr>
        <p:spPr>
          <a:xfrm>
            <a:off x="4143587" y="9119474"/>
            <a:ext cx="3169920" cy="480060"/>
          </a:xfrm>
          <a:prstGeom prst="rect">
            <a:avLst/>
          </a:prstGeom>
          <a:noFill/>
          <a:ln>
            <a:noFill/>
          </a:ln>
        </p:spPr>
        <p:txBody>
          <a:bodyPr wrap="square" lIns="95725" tIns="47850" rIns="95725" bIns="47850" anchor="b" anchorCtr="0">
            <a:noAutofit/>
          </a:bodyPr>
          <a:lstStyle/>
          <a:p>
            <a:pPr marL="0" marR="0" lvl="0" indent="0" algn="r" rtl="0">
              <a:spcBef>
                <a:spcPts val="0"/>
              </a:spcBef>
              <a:buSzPct val="25000"/>
              <a:buNone/>
            </a:pPr>
            <a:fld id="{00000000-1234-1234-1234-123412341234}" type="slidenum">
              <a:rPr lang="en-US" sz="1300">
                <a:solidFill>
                  <a:schemeClr val="dk1"/>
                </a:solidFill>
                <a:latin typeface="Calibri"/>
                <a:ea typeface="Calibri"/>
                <a:cs typeface="Calibri"/>
                <a:sym typeface="Calibri"/>
              </a:rPr>
              <a:t>11</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2170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1/7/19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twitter.com/wayback_ex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tiff"/><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Your Goals...</a:t>
            </a:r>
          </a:p>
        </p:txBody>
      </p:sp>
      <p:sp>
        <p:nvSpPr>
          <p:cNvPr id="99" name="Shape 99"/>
          <p:cNvSpPr txBox="1"/>
          <p:nvPr/>
        </p:nvSpPr>
        <p:spPr>
          <a:xfrm>
            <a:off x="304800" y="1440540"/>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escape a </a:t>
            </a:r>
            <a:r>
              <a:rPr lang="en-US" sz="2400" b="1">
                <a:solidFill>
                  <a:schemeClr val="dk1"/>
                </a:solidFill>
              </a:rPr>
              <a:t>dead-end job</a:t>
            </a:r>
          </a:p>
        </p:txBody>
      </p:sp>
      <p:sp>
        <p:nvSpPr>
          <p:cNvPr id="100" name="Shape 100"/>
          <p:cNvSpPr txBox="1"/>
          <p:nvPr/>
        </p:nvSpPr>
        <p:spPr>
          <a:xfrm>
            <a:off x="304800" y="2024936"/>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pursue a </a:t>
            </a:r>
            <a:r>
              <a:rPr lang="en-US" sz="2400" b="1">
                <a:solidFill>
                  <a:schemeClr val="dk1"/>
                </a:solidFill>
              </a:rPr>
              <a:t>dream</a:t>
            </a:r>
          </a:p>
        </p:txBody>
      </p:sp>
      <p:sp>
        <p:nvSpPr>
          <p:cNvPr id="101" name="Shape 101"/>
          <p:cNvSpPr txBox="1"/>
          <p:nvPr/>
        </p:nvSpPr>
        <p:spPr>
          <a:xfrm>
            <a:off x="304800" y="2609332"/>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be able to </a:t>
            </a:r>
            <a:r>
              <a:rPr lang="en-US" sz="2400" b="1">
                <a:solidFill>
                  <a:schemeClr val="dk1"/>
                </a:solidFill>
              </a:rPr>
              <a:t>create</a:t>
            </a:r>
          </a:p>
        </p:txBody>
      </p:sp>
      <p:sp>
        <p:nvSpPr>
          <p:cNvPr id="102" name="Shape 102"/>
          <p:cNvSpPr txBox="1"/>
          <p:nvPr/>
        </p:nvSpPr>
        <p:spPr>
          <a:xfrm>
            <a:off x="304800" y="3193728"/>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follow a </a:t>
            </a:r>
            <a:r>
              <a:rPr lang="en-US" sz="2400" b="1">
                <a:solidFill>
                  <a:schemeClr val="dk1"/>
                </a:solidFill>
              </a:rPr>
              <a:t>fascination</a:t>
            </a:r>
          </a:p>
        </p:txBody>
      </p:sp>
      <p:sp>
        <p:nvSpPr>
          <p:cNvPr id="103" name="Shape 103"/>
          <p:cNvSpPr txBox="1"/>
          <p:nvPr/>
        </p:nvSpPr>
        <p:spPr>
          <a:xfrm>
            <a:off x="304800" y="3778124"/>
            <a:ext cx="8686801"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attain </a:t>
            </a:r>
            <a:r>
              <a:rPr lang="en-US" sz="2400" b="1">
                <a:solidFill>
                  <a:schemeClr val="dk1"/>
                </a:solidFill>
              </a:rPr>
              <a:t>financial stability</a:t>
            </a:r>
          </a:p>
        </p:txBody>
      </p:sp>
      <p:sp>
        <p:nvSpPr>
          <p:cNvPr id="104" name="Shape 104"/>
          <p:cNvSpPr txBox="1"/>
          <p:nvPr/>
        </p:nvSpPr>
        <p:spPr>
          <a:xfrm>
            <a:off x="304801" y="4362520"/>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attain </a:t>
            </a:r>
            <a:r>
              <a:rPr lang="en-US" sz="2400" b="1">
                <a:solidFill>
                  <a:schemeClr val="dk1"/>
                </a:solidFill>
              </a:rPr>
              <a:t>financial freedom</a:t>
            </a:r>
          </a:p>
        </p:txBody>
      </p:sp>
      <p:sp>
        <p:nvSpPr>
          <p:cNvPr id="105" name="Shape 105"/>
          <p:cNvSpPr txBox="1"/>
          <p:nvPr/>
        </p:nvSpPr>
        <p:spPr>
          <a:xfrm>
            <a:off x="304800" y="4946916"/>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a:t>
            </a:r>
            <a:r>
              <a:rPr lang="en-US" sz="2400" b="1">
                <a:solidFill>
                  <a:schemeClr val="dk1"/>
                </a:solidFill>
              </a:rPr>
              <a:t>challenge</a:t>
            </a:r>
            <a:r>
              <a:rPr lang="en-US" sz="2400">
                <a:solidFill>
                  <a:schemeClr val="dk1"/>
                </a:solidFill>
                <a:latin typeface="Arial"/>
                <a:ea typeface="Arial"/>
                <a:cs typeface="Arial"/>
                <a:sym typeface="Arial"/>
              </a:rPr>
              <a:t> yourself</a:t>
            </a:r>
          </a:p>
        </p:txBody>
      </p:sp>
      <p:sp>
        <p:nvSpPr>
          <p:cNvPr id="106" name="Shape 106"/>
          <p:cNvSpPr txBox="1"/>
          <p:nvPr/>
        </p:nvSpPr>
        <p:spPr>
          <a:xfrm>
            <a:off x="332450" y="838200"/>
            <a:ext cx="7235700" cy="602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3000" b="1">
                <a:solidFill>
                  <a:schemeClr val="dk1"/>
                </a:solidFill>
                <a:latin typeface="Arial"/>
                <a:ea typeface="Arial"/>
                <a:cs typeface="Arial"/>
                <a:sym typeface="Arial"/>
              </a:rPr>
              <a:t>And why do you want a new career?</a:t>
            </a:r>
          </a:p>
        </p:txBody>
      </p:sp>
      <p:sp>
        <p:nvSpPr>
          <p:cNvPr id="107" name="Shape 107"/>
          <p:cNvSpPr txBox="1"/>
          <p:nvPr/>
        </p:nvSpPr>
        <p:spPr>
          <a:xfrm>
            <a:off x="304800" y="5531309"/>
            <a:ext cx="8686800"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a:solidFill>
                  <a:schemeClr val="dk1"/>
                </a:solidFill>
                <a:latin typeface="Arial"/>
                <a:ea typeface="Arial"/>
                <a:cs typeface="Arial"/>
                <a:sym typeface="Arial"/>
              </a:rPr>
              <a:t>To be a </a:t>
            </a:r>
            <a:r>
              <a:rPr lang="en-US" sz="2400" b="1">
                <a:solidFill>
                  <a:schemeClr val="dk1"/>
                </a:solidFill>
              </a:rPr>
              <a:t>role model</a:t>
            </a:r>
            <a:r>
              <a:rPr lang="en-US" sz="2400">
                <a:solidFill>
                  <a:schemeClr val="dk1"/>
                </a:solidFill>
                <a:latin typeface="Arial"/>
                <a:ea typeface="Arial"/>
                <a:cs typeface="Arial"/>
                <a:sym typeface="Arial"/>
              </a:rPr>
              <a:t> for kids</a:t>
            </a:r>
          </a:p>
        </p:txBody>
      </p:sp>
    </p:spTree>
    <p:extLst>
      <p:ext uri="{BB962C8B-B14F-4D97-AF65-F5344CB8AC3E}">
        <p14:creationId xmlns:p14="http://schemas.microsoft.com/office/powerpoint/2010/main" val="3200489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Your Goal = Our Goal</a:t>
            </a:r>
          </a:p>
        </p:txBody>
      </p:sp>
      <p:sp>
        <p:nvSpPr>
          <p:cNvPr id="114" name="Shape 114"/>
          <p:cNvSpPr txBox="1"/>
          <p:nvPr/>
        </p:nvSpPr>
        <p:spPr>
          <a:xfrm>
            <a:off x="289550" y="2140500"/>
            <a:ext cx="8583900" cy="2577000"/>
          </a:xfrm>
          <a:prstGeom prst="rect">
            <a:avLst/>
          </a:prstGeom>
          <a:noFill/>
          <a:ln>
            <a:noFill/>
          </a:ln>
        </p:spPr>
        <p:txBody>
          <a:bodyPr wrap="square" lIns="91425" tIns="45700" rIns="91425" bIns="45700" anchor="ctr" anchorCtr="0">
            <a:noAutofit/>
          </a:bodyPr>
          <a:lstStyle/>
          <a:p>
            <a:pPr marL="0" marR="0" lvl="0" indent="-203200" algn="ctr" rtl="0">
              <a:lnSpc>
                <a:spcPct val="90000"/>
              </a:lnSpc>
              <a:spcBef>
                <a:spcPts val="0"/>
              </a:spcBef>
              <a:spcAft>
                <a:spcPts val="0"/>
              </a:spcAft>
              <a:buClr>
                <a:schemeClr val="dk1"/>
              </a:buClr>
              <a:buSzPct val="100000"/>
              <a:buFont typeface="Arial"/>
              <a:buNone/>
            </a:pPr>
            <a:r>
              <a:rPr lang="en-US" sz="3200">
                <a:solidFill>
                  <a:schemeClr val="dk1"/>
                </a:solidFill>
                <a:latin typeface="Arial"/>
                <a:ea typeface="Arial"/>
                <a:cs typeface="Arial"/>
                <a:sym typeface="Arial"/>
              </a:rPr>
              <a:t>As instructors, </a:t>
            </a:r>
          </a:p>
          <a:p>
            <a:pPr marL="0" marR="0" lvl="0" indent="-203200" algn="ctr" rtl="0">
              <a:lnSpc>
                <a:spcPct val="90000"/>
              </a:lnSpc>
              <a:spcBef>
                <a:spcPts val="0"/>
              </a:spcBef>
              <a:spcAft>
                <a:spcPts val="0"/>
              </a:spcAft>
              <a:buClr>
                <a:schemeClr val="dk1"/>
              </a:buClr>
              <a:buSzPct val="100000"/>
              <a:buFont typeface="Arial"/>
              <a:buNone/>
            </a:pPr>
            <a:r>
              <a:rPr lang="en-US" sz="3200">
                <a:solidFill>
                  <a:schemeClr val="dk1"/>
                </a:solidFill>
              </a:rPr>
              <a:t>we take your goals</a:t>
            </a:r>
          </a:p>
          <a:p>
            <a:pPr marL="0" marR="0" lvl="0" indent="-203200" algn="ctr" rtl="0">
              <a:lnSpc>
                <a:spcPct val="90000"/>
              </a:lnSpc>
              <a:spcBef>
                <a:spcPts val="0"/>
              </a:spcBef>
              <a:spcAft>
                <a:spcPts val="0"/>
              </a:spcAft>
              <a:buClr>
                <a:schemeClr val="dk1"/>
              </a:buClr>
              <a:buSzPct val="66666"/>
              <a:buFont typeface="Arial"/>
              <a:buNone/>
            </a:pPr>
            <a:r>
              <a:rPr lang="en-US" sz="4800" b="1">
                <a:solidFill>
                  <a:schemeClr val="dk1"/>
                </a:solidFill>
                <a:latin typeface="Arial"/>
                <a:ea typeface="Arial"/>
                <a:cs typeface="Arial"/>
                <a:sym typeface="Arial"/>
              </a:rPr>
              <a:t>very, </a:t>
            </a:r>
            <a:r>
              <a:rPr lang="en-US" sz="4800" b="1" i="1">
                <a:solidFill>
                  <a:schemeClr val="dk1"/>
                </a:solidFill>
                <a:latin typeface="Arial"/>
                <a:ea typeface="Arial"/>
                <a:cs typeface="Arial"/>
                <a:sym typeface="Arial"/>
              </a:rPr>
              <a:t>very</a:t>
            </a:r>
            <a:r>
              <a:rPr lang="en-US" sz="4800" b="1">
                <a:solidFill>
                  <a:schemeClr val="dk1"/>
                </a:solidFill>
                <a:latin typeface="Arial"/>
                <a:ea typeface="Arial"/>
                <a:cs typeface="Arial"/>
                <a:sym typeface="Arial"/>
              </a:rPr>
              <a:t> seriously.</a:t>
            </a:r>
          </a:p>
        </p:txBody>
      </p:sp>
    </p:spTree>
    <p:extLst>
      <p:ext uri="{BB962C8B-B14F-4D97-AF65-F5344CB8AC3E}">
        <p14:creationId xmlns:p14="http://schemas.microsoft.com/office/powerpoint/2010/main" val="42193346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Support Team</a:t>
            </a:r>
          </a:p>
        </p:txBody>
      </p:sp>
      <p:sp>
        <p:nvSpPr>
          <p:cNvPr id="121" name="Shape 121"/>
          <p:cNvSpPr txBox="1"/>
          <p:nvPr/>
        </p:nvSpPr>
        <p:spPr>
          <a:xfrm>
            <a:off x="289560" y="762000"/>
            <a:ext cx="8583814" cy="5334000"/>
          </a:xfrm>
          <a:prstGeom prst="rect">
            <a:avLst/>
          </a:prstGeom>
          <a:noFill/>
          <a:ln>
            <a:noFill/>
          </a:ln>
        </p:spPr>
        <p:txBody>
          <a:bodyPr wrap="square" lIns="91425" tIns="45700" rIns="91425" bIns="45700" anchor="t" anchorCtr="0">
            <a:noAutofit/>
          </a:bodyPr>
          <a:lstStyle/>
          <a:p>
            <a:pPr marL="228600" marR="0" lvl="0" indent="-95250" algn="l" rtl="0">
              <a:lnSpc>
                <a:spcPct val="90000"/>
              </a:lnSpc>
              <a:spcBef>
                <a:spcPts val="0"/>
              </a:spcBef>
              <a:spcAft>
                <a:spcPts val="0"/>
              </a:spcAft>
              <a:buClr>
                <a:schemeClr val="dk1"/>
              </a:buClr>
              <a:buFont typeface="Arial"/>
              <a:buNone/>
            </a:pPr>
            <a:endParaRPr sz="1500" b="1" dirty="0">
              <a:solidFill>
                <a:schemeClr val="dk1"/>
              </a:solidFill>
              <a:latin typeface="Arial"/>
              <a:ea typeface="Arial"/>
              <a:cs typeface="Arial"/>
              <a:sym typeface="Arial"/>
            </a:endParaRPr>
          </a:p>
          <a:p>
            <a:pPr marL="228600" marR="0" lvl="0" indent="-203200" algn="l" rtl="0">
              <a:lnSpc>
                <a:spcPct val="90000"/>
              </a:lnSpc>
              <a:spcBef>
                <a:spcPts val="0"/>
              </a:spcBef>
              <a:spcAft>
                <a:spcPts val="0"/>
              </a:spcAft>
              <a:buClr>
                <a:schemeClr val="dk1"/>
              </a:buClr>
              <a:buSzPct val="100000"/>
              <a:buFont typeface="Arial"/>
              <a:buNone/>
            </a:pPr>
            <a:r>
              <a:rPr lang="en-US" sz="3200" b="1" dirty="0">
                <a:solidFill>
                  <a:schemeClr val="dk1"/>
                </a:solidFill>
                <a:latin typeface="Arial"/>
                <a:ea typeface="Arial"/>
                <a:cs typeface="Arial"/>
                <a:sym typeface="Arial"/>
              </a:rPr>
              <a:t>Our Promise</a:t>
            </a:r>
          </a:p>
          <a:p>
            <a:pPr marL="228600" marR="0" lvl="0" indent="-203200" algn="l" rtl="0">
              <a:lnSpc>
                <a:spcPct val="90000"/>
              </a:lnSpc>
              <a:spcBef>
                <a:spcPts val="0"/>
              </a:spcBef>
              <a:spcAft>
                <a:spcPts val="0"/>
              </a:spcAft>
              <a:buClr>
                <a:schemeClr val="dk1"/>
              </a:buClr>
              <a:buSzPct val="133333"/>
              <a:buFont typeface="Arial"/>
              <a:buNone/>
            </a:pPr>
            <a:r>
              <a:rPr lang="en-US" sz="2400" dirty="0">
                <a:solidFill>
                  <a:schemeClr val="dk1"/>
                </a:solidFill>
                <a:latin typeface="Arial"/>
                <a:ea typeface="Arial"/>
                <a:cs typeface="Arial"/>
                <a:sym typeface="Arial"/>
              </a:rPr>
              <a:t>If you’re willing to put in the time – and you take our advice, we’re here to help you </a:t>
            </a:r>
            <a:r>
              <a:rPr lang="en-US" sz="2400" b="1" dirty="0">
                <a:solidFill>
                  <a:schemeClr val="dk1"/>
                </a:solidFill>
              </a:rPr>
              <a:t>100% of the way</a:t>
            </a:r>
            <a:r>
              <a:rPr lang="en-US" sz="2400" dirty="0">
                <a:solidFill>
                  <a:schemeClr val="dk1"/>
                </a:solidFill>
                <a:latin typeface="Arial"/>
                <a:ea typeface="Arial"/>
                <a:cs typeface="Arial"/>
                <a:sym typeface="Arial"/>
              </a:rPr>
              <a:t>. </a:t>
            </a:r>
          </a:p>
          <a:p>
            <a:pPr marL="228600" marR="0" lvl="0" indent="-152400" algn="l" rtl="0">
              <a:lnSpc>
                <a:spcPct val="90000"/>
              </a:lnSpc>
              <a:spcBef>
                <a:spcPts val="0"/>
              </a:spcBef>
              <a:spcAft>
                <a:spcPts val="0"/>
              </a:spcAft>
              <a:buClr>
                <a:schemeClr val="dk1"/>
              </a:buClr>
              <a:buFont typeface="Arial"/>
              <a:buNone/>
            </a:pPr>
            <a:endParaRPr sz="2400" dirty="0">
              <a:solidFill>
                <a:schemeClr val="dk1"/>
              </a:solidFill>
              <a:latin typeface="Arial"/>
              <a:ea typeface="Arial"/>
              <a:cs typeface="Arial"/>
              <a:sym typeface="Arial"/>
            </a:endParaRPr>
          </a:p>
          <a:p>
            <a:pPr marL="228600" marR="0" lvl="0" indent="-152400" algn="l" rtl="0">
              <a:lnSpc>
                <a:spcPct val="90000"/>
              </a:lnSpc>
              <a:spcBef>
                <a:spcPts val="0"/>
              </a:spcBef>
              <a:spcAft>
                <a:spcPts val="0"/>
              </a:spcAft>
              <a:buClr>
                <a:schemeClr val="dk1"/>
              </a:buClr>
              <a:buSzPct val="100000"/>
              <a:buFont typeface="Arial"/>
              <a:buNone/>
            </a:pPr>
            <a:r>
              <a:rPr lang="en-US" sz="2400" dirty="0">
                <a:solidFill>
                  <a:schemeClr val="dk1"/>
                </a:solidFill>
                <a:latin typeface="Arial"/>
                <a:ea typeface="Arial"/>
                <a:cs typeface="Arial"/>
                <a:sym typeface="Arial"/>
              </a:rPr>
              <a:t>This goes for everyone working behind the program:</a:t>
            </a:r>
          </a:p>
          <a:p>
            <a:pPr marL="228600" marR="0" lvl="0" indent="-152400" algn="l" rtl="0">
              <a:lnSpc>
                <a:spcPct val="90000"/>
              </a:lnSpc>
              <a:spcBef>
                <a:spcPts val="0"/>
              </a:spcBef>
              <a:spcAft>
                <a:spcPts val="0"/>
              </a:spcAft>
              <a:buClr>
                <a:schemeClr val="dk1"/>
              </a:buClr>
              <a:buFont typeface="Arial"/>
              <a:buNone/>
            </a:pPr>
            <a:endParaRPr sz="2400" dirty="0">
              <a:solidFill>
                <a:schemeClr val="dk1"/>
              </a:solidFill>
              <a:latin typeface="Arial"/>
              <a:ea typeface="Arial"/>
              <a:cs typeface="Arial"/>
              <a:sym typeface="Arial"/>
            </a:endParaRPr>
          </a:p>
          <a:p>
            <a:pPr marL="571500" marR="0" lvl="0" indent="-342900" algn="l" rtl="0">
              <a:lnSpc>
                <a:spcPct val="90000"/>
              </a:lnSpc>
              <a:spcBef>
                <a:spcPts val="0"/>
              </a:spcBef>
              <a:spcAft>
                <a:spcPts val="0"/>
              </a:spcAft>
              <a:buClr>
                <a:schemeClr val="dk1"/>
              </a:buClr>
              <a:buSzPct val="100000"/>
              <a:buFont typeface="Arial"/>
              <a:buChar char="•"/>
            </a:pPr>
            <a:r>
              <a:rPr lang="en-US" sz="2400" dirty="0">
                <a:solidFill>
                  <a:schemeClr val="dk1"/>
                </a:solidFill>
                <a:latin typeface="Arial"/>
                <a:ea typeface="Arial"/>
                <a:cs typeface="Arial"/>
                <a:sym typeface="Arial"/>
              </a:rPr>
              <a:t>Instructors</a:t>
            </a:r>
          </a:p>
          <a:p>
            <a:pPr marL="571500" marR="0" lvl="0" indent="-342900" algn="l" rtl="0">
              <a:lnSpc>
                <a:spcPct val="90000"/>
              </a:lnSpc>
              <a:spcBef>
                <a:spcPts val="0"/>
              </a:spcBef>
              <a:spcAft>
                <a:spcPts val="0"/>
              </a:spcAft>
              <a:buClr>
                <a:schemeClr val="dk1"/>
              </a:buClr>
              <a:buSzPct val="100000"/>
              <a:buFont typeface="Arial"/>
              <a:buChar char="•"/>
            </a:pPr>
            <a:r>
              <a:rPr lang="en-US" sz="2400" dirty="0">
                <a:solidFill>
                  <a:schemeClr val="dk1"/>
                </a:solidFill>
                <a:latin typeface="Arial"/>
                <a:ea typeface="Arial"/>
                <a:cs typeface="Arial"/>
                <a:sym typeface="Arial"/>
              </a:rPr>
              <a:t>TAs </a:t>
            </a:r>
          </a:p>
          <a:p>
            <a:pPr marL="571500" marR="0" lvl="0" indent="-342900" algn="l" rtl="0">
              <a:lnSpc>
                <a:spcPct val="90000"/>
              </a:lnSpc>
              <a:spcBef>
                <a:spcPts val="0"/>
              </a:spcBef>
              <a:spcAft>
                <a:spcPts val="0"/>
              </a:spcAft>
              <a:buClr>
                <a:schemeClr val="dk1"/>
              </a:buClr>
              <a:buSzPct val="100000"/>
              <a:buFont typeface="Arial"/>
              <a:buChar char="•"/>
            </a:pPr>
            <a:r>
              <a:rPr lang="en-US" sz="2400" dirty="0">
                <a:solidFill>
                  <a:schemeClr val="dk1"/>
                </a:solidFill>
                <a:latin typeface="Arial"/>
                <a:ea typeface="Arial"/>
                <a:cs typeface="Arial"/>
                <a:sym typeface="Arial"/>
              </a:rPr>
              <a:t>Student Success Team</a:t>
            </a:r>
          </a:p>
          <a:p>
            <a:pPr marL="571500" marR="0" lvl="0" indent="-342900" algn="l" rtl="0">
              <a:lnSpc>
                <a:spcPct val="90000"/>
              </a:lnSpc>
              <a:spcBef>
                <a:spcPts val="0"/>
              </a:spcBef>
              <a:spcAft>
                <a:spcPts val="0"/>
              </a:spcAft>
              <a:buClr>
                <a:schemeClr val="dk1"/>
              </a:buClr>
              <a:buSzPct val="100000"/>
              <a:buFont typeface="Arial"/>
              <a:buChar char="•"/>
            </a:pPr>
            <a:r>
              <a:rPr lang="en-US" sz="2400" dirty="0">
                <a:solidFill>
                  <a:schemeClr val="dk1"/>
                </a:solidFill>
                <a:latin typeface="Arial"/>
                <a:ea typeface="Arial"/>
                <a:cs typeface="Arial"/>
                <a:sym typeface="Arial"/>
              </a:rPr>
              <a:t>Career Coaches</a:t>
            </a:r>
          </a:p>
          <a:p>
            <a:pPr marL="571500" marR="0" lvl="0" indent="-342900" algn="l" rtl="0">
              <a:lnSpc>
                <a:spcPct val="90000"/>
              </a:lnSpc>
              <a:spcBef>
                <a:spcPts val="0"/>
              </a:spcBef>
              <a:spcAft>
                <a:spcPts val="0"/>
              </a:spcAft>
              <a:buClr>
                <a:schemeClr val="dk1"/>
              </a:buClr>
              <a:buSzPct val="100000"/>
              <a:buFont typeface="Arial"/>
              <a:buChar char="•"/>
            </a:pPr>
            <a:r>
              <a:rPr lang="en-US" sz="2400" dirty="0">
                <a:solidFill>
                  <a:schemeClr val="dk1"/>
                </a:solidFill>
                <a:latin typeface="Arial"/>
                <a:ea typeface="Arial"/>
                <a:cs typeface="Arial"/>
                <a:sym typeface="Arial"/>
              </a:rPr>
              <a:t>Everyone Else!</a:t>
            </a:r>
          </a:p>
        </p:txBody>
      </p:sp>
    </p:spTree>
    <p:extLst>
      <p:ext uri="{BB962C8B-B14F-4D97-AF65-F5344CB8AC3E}">
        <p14:creationId xmlns:p14="http://schemas.microsoft.com/office/powerpoint/2010/main" val="1030932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152400" y="10668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6439" y="666733"/>
            <a:ext cx="9192194" cy="6721792"/>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0"/>
            <a:ext cx="5470526" cy="653854"/>
          </a:xfrm>
        </p:spPr>
        <p:txBody>
          <a:bodyPr numCol="1"/>
          <a:lstStyle/>
          <a:p>
            <a:r>
              <a:rPr lang="en-US" dirty="0"/>
              <a:t>This Should Be You.</a:t>
            </a:r>
          </a:p>
        </p:txBody>
      </p:sp>
      <p:pic>
        <p:nvPicPr>
          <p:cNvPr id="4" name="Picture 3">
            <a:extLst>
              <a:ext uri="{FF2B5EF4-FFF2-40B4-BE49-F238E27FC236}">
                <a16:creationId xmlns:a16="http://schemas.microsoft.com/office/drawing/2014/main" id="{B7E0ECEB-F8CF-A743-9A12-0AE061D61226}"/>
              </a:ext>
            </a:extLst>
          </p:cNvPr>
          <p:cNvPicPr>
            <a:picLocks noChangeAspect="1"/>
          </p:cNvPicPr>
          <p:nvPr/>
        </p:nvPicPr>
        <p:blipFill>
          <a:blip r:embed="rId3"/>
          <a:stretch>
            <a:fillRect/>
          </a:stretch>
        </p:blipFill>
        <p:spPr>
          <a:xfrm>
            <a:off x="2697080" y="1004103"/>
            <a:ext cx="3749841" cy="4849794"/>
          </a:xfrm>
          <a:prstGeom prst="rect">
            <a:avLst/>
          </a:prstGeom>
          <a:ln>
            <a:solidFill>
              <a:schemeClr val="tx1"/>
            </a:solidFill>
          </a:ln>
        </p:spPr>
      </p:pic>
    </p:spTree>
    <p:extLst>
      <p:ext uri="{BB962C8B-B14F-4D97-AF65-F5344CB8AC3E}">
        <p14:creationId xmlns:p14="http://schemas.microsoft.com/office/powerpoint/2010/main" val="5085286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Our Mantra for Today and Beyond…</a:t>
            </a:r>
          </a:p>
        </p:txBody>
      </p:sp>
      <p:sp>
        <p:nvSpPr>
          <p:cNvPr id="161" name="Shape 161"/>
          <p:cNvSpPr txBox="1"/>
          <p:nvPr/>
        </p:nvSpPr>
        <p:spPr>
          <a:xfrm>
            <a:off x="304800" y="2743200"/>
            <a:ext cx="8610600" cy="132343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8000" i="1">
                <a:solidFill>
                  <a:schemeClr val="dk1"/>
                </a:solidFill>
                <a:latin typeface="Arial"/>
                <a:ea typeface="Arial"/>
                <a:cs typeface="Arial"/>
                <a:sym typeface="Arial"/>
              </a:rPr>
              <a:t>I know </a:t>
            </a:r>
            <a:r>
              <a:rPr lang="en-US" sz="8000" b="1" i="1">
                <a:solidFill>
                  <a:schemeClr val="dk1"/>
                </a:solidFill>
                <a:latin typeface="Arial"/>
                <a:ea typeface="Arial"/>
                <a:cs typeface="Arial"/>
                <a:sym typeface="Arial"/>
              </a:rPr>
              <a:t>nothing.</a:t>
            </a:r>
          </a:p>
        </p:txBody>
      </p:sp>
    </p:spTree>
    <p:extLst>
      <p:ext uri="{BB962C8B-B14F-4D97-AF65-F5344CB8AC3E}">
        <p14:creationId xmlns:p14="http://schemas.microsoft.com/office/powerpoint/2010/main" val="33695743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pic>
        <p:nvPicPr>
          <p:cNvPr id="6" name="Picture 5">
            <a:extLst>
              <a:ext uri="{FF2B5EF4-FFF2-40B4-BE49-F238E27FC236}">
                <a16:creationId xmlns:a16="http://schemas.microsoft.com/office/drawing/2014/main" id="{10251118-8BA1-4343-8755-B7975CEE57AF}"/>
              </a:ext>
            </a:extLst>
          </p:cNvPr>
          <p:cNvPicPr>
            <a:picLocks noChangeAspect="1"/>
          </p:cNvPicPr>
          <p:nvPr/>
        </p:nvPicPr>
        <p:blipFill>
          <a:blip r:embed="rId3"/>
          <a:stretch>
            <a:fillRect/>
          </a:stretch>
        </p:blipFill>
        <p:spPr>
          <a:xfrm>
            <a:off x="6225684" y="4041775"/>
            <a:ext cx="3077066" cy="2584450"/>
          </a:xfrm>
          <a:prstGeom prst="rect">
            <a:avLst/>
          </a:prstGeom>
        </p:spPr>
      </p:pic>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rotWithShape="1">
          <a:blip r:embed="rId3">
            <a:extLst>
              <a:ext uri="{28A0092B-C50C-407E-A947-70E740481C1C}">
                <a14:useLocalDpi xmlns:a14="http://schemas.microsoft.com/office/drawing/2010/main" val="0"/>
              </a:ext>
            </a:extLst>
          </a:blip>
          <a:srcRect l="326" t="1124" r="-326" b="1566"/>
          <a:stretch/>
        </p:blipFill>
        <p:spPr>
          <a:xfrm>
            <a:off x="0" y="653854"/>
            <a:ext cx="9220200" cy="583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90025" y="685800"/>
            <a:ext cx="10036867" cy="5751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90192" y="653854"/>
            <a:ext cx="11029592" cy="620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Nothing Comes Easy…</a:t>
            </a:r>
          </a:p>
        </p:txBody>
      </p:sp>
      <p:sp>
        <p:nvSpPr>
          <p:cNvPr id="211" name="Shape 211"/>
          <p:cNvSpPr txBox="1"/>
          <p:nvPr/>
        </p:nvSpPr>
        <p:spPr>
          <a:xfrm>
            <a:off x="289560" y="762000"/>
            <a:ext cx="8583814" cy="5638800"/>
          </a:xfrm>
          <a:prstGeom prst="rect">
            <a:avLst/>
          </a:prstGeom>
          <a:noFill/>
          <a:ln>
            <a:noFill/>
          </a:ln>
        </p:spPr>
        <p:txBody>
          <a:bodyPr wrap="square" lIns="91425" tIns="45700" rIns="91425" bIns="45700" anchor="t" anchorCtr="0">
            <a:noAutofit/>
          </a:bodyPr>
          <a:lstStyle/>
          <a:p>
            <a:pPr marL="228600" marR="0" lvl="0" indent="-203200" algn="l" rtl="0">
              <a:lnSpc>
                <a:spcPct val="90000"/>
              </a:lnSpc>
              <a:spcBef>
                <a:spcPts val="0"/>
              </a:spcBef>
              <a:spcAft>
                <a:spcPts val="0"/>
              </a:spcAft>
              <a:buClr>
                <a:schemeClr val="dk1"/>
              </a:buClr>
              <a:buFont typeface="Arial"/>
              <a:buNone/>
            </a:pPr>
            <a:endParaRPr sz="3200" b="1" u="sng">
              <a:solidFill>
                <a:schemeClr val="dk1"/>
              </a:solidFill>
              <a:latin typeface="Arial"/>
              <a:ea typeface="Arial"/>
              <a:cs typeface="Arial"/>
              <a:sym typeface="Arial"/>
            </a:endParaRPr>
          </a:p>
          <a:p>
            <a:pPr marL="228600" marR="0" lvl="0" indent="-203200" algn="l" rtl="0">
              <a:lnSpc>
                <a:spcPct val="90000"/>
              </a:lnSpc>
              <a:spcBef>
                <a:spcPts val="0"/>
              </a:spcBef>
              <a:spcAft>
                <a:spcPts val="0"/>
              </a:spcAft>
              <a:buClr>
                <a:schemeClr val="dk1"/>
              </a:buClr>
              <a:buSzPct val="100000"/>
              <a:buFont typeface="Arial"/>
              <a:buNone/>
            </a:pPr>
            <a:r>
              <a:rPr lang="en-US" sz="3200" b="1">
                <a:solidFill>
                  <a:schemeClr val="dk1"/>
                </a:solidFill>
                <a:latin typeface="Arial"/>
                <a:ea typeface="Arial"/>
                <a:cs typeface="Arial"/>
                <a:sym typeface="Arial"/>
              </a:rPr>
              <a:t>Learning to Code Requires Two Things:</a:t>
            </a:r>
          </a:p>
          <a:p>
            <a:pPr marL="228600" marR="0" lvl="0" indent="-203200" algn="l" rtl="0">
              <a:lnSpc>
                <a:spcPct val="90000"/>
              </a:lnSpc>
              <a:spcBef>
                <a:spcPts val="0"/>
              </a:spcBef>
              <a:spcAft>
                <a:spcPts val="0"/>
              </a:spcAft>
              <a:buClr>
                <a:schemeClr val="dk1"/>
              </a:buClr>
              <a:buFont typeface="Arial"/>
              <a:buNone/>
            </a:pPr>
            <a:endParaRPr sz="3200" b="1" u="sng">
              <a:solidFill>
                <a:schemeClr val="dk1"/>
              </a:solidFill>
              <a:latin typeface="Arial"/>
              <a:ea typeface="Arial"/>
              <a:cs typeface="Arial"/>
              <a:sym typeface="Arial"/>
            </a:endParaRPr>
          </a:p>
          <a:p>
            <a:pPr marL="742950" marR="0" lvl="0" indent="-501650" algn="l" rtl="0">
              <a:lnSpc>
                <a:spcPct val="90000"/>
              </a:lnSpc>
              <a:spcBef>
                <a:spcPts val="0"/>
              </a:spcBef>
              <a:spcAft>
                <a:spcPts val="0"/>
              </a:spcAft>
              <a:buClr>
                <a:schemeClr val="dk1"/>
              </a:buClr>
              <a:buSzPct val="100000"/>
              <a:buFont typeface="Calibri"/>
              <a:buAutoNum type="arabicPeriod"/>
            </a:pPr>
            <a:r>
              <a:rPr lang="en-US" sz="3000" b="1">
                <a:solidFill>
                  <a:schemeClr val="dk1"/>
                </a:solidFill>
              </a:rPr>
              <a:t>Persisting</a:t>
            </a:r>
            <a:r>
              <a:rPr lang="en-US" sz="3000">
                <a:solidFill>
                  <a:schemeClr val="dk1"/>
                </a:solidFill>
                <a:latin typeface="Arial"/>
                <a:ea typeface="Arial"/>
                <a:cs typeface="Arial"/>
                <a:sym typeface="Arial"/>
              </a:rPr>
              <a:t> in the face of something that feels </a:t>
            </a:r>
            <a:r>
              <a:rPr lang="en-US" sz="3000">
                <a:solidFill>
                  <a:schemeClr val="dk1"/>
                </a:solidFill>
              </a:rPr>
              <a:t>incredibly hard and confusing.</a:t>
            </a:r>
          </a:p>
          <a:p>
            <a:pPr marL="742950" marR="0" lvl="0" indent="-514350" algn="l" rtl="0">
              <a:lnSpc>
                <a:spcPct val="90000"/>
              </a:lnSpc>
              <a:spcBef>
                <a:spcPts val="0"/>
              </a:spcBef>
              <a:spcAft>
                <a:spcPts val="0"/>
              </a:spcAft>
              <a:buClr>
                <a:schemeClr val="dk1"/>
              </a:buClr>
              <a:buFont typeface="Calibri"/>
              <a:buNone/>
            </a:pPr>
            <a:endParaRPr sz="3200">
              <a:solidFill>
                <a:schemeClr val="dk1"/>
              </a:solidFill>
              <a:latin typeface="Arial"/>
              <a:ea typeface="Arial"/>
              <a:cs typeface="Arial"/>
              <a:sym typeface="Arial"/>
            </a:endParaRPr>
          </a:p>
          <a:p>
            <a:pPr marL="742950" marR="0" lvl="0" indent="-501650" algn="l" rtl="0">
              <a:lnSpc>
                <a:spcPct val="90000"/>
              </a:lnSpc>
              <a:spcBef>
                <a:spcPts val="0"/>
              </a:spcBef>
              <a:buClr>
                <a:schemeClr val="dk1"/>
              </a:buClr>
              <a:buSzPct val="100000"/>
              <a:buFont typeface="Calibri"/>
              <a:buAutoNum type="arabicPeriod"/>
            </a:pPr>
            <a:r>
              <a:rPr lang="en-US" sz="3000" b="1">
                <a:solidFill>
                  <a:schemeClr val="dk1"/>
                </a:solidFill>
              </a:rPr>
              <a:t>Maintaining</a:t>
            </a:r>
            <a:r>
              <a:rPr lang="en-US" sz="3000">
                <a:solidFill>
                  <a:schemeClr val="dk1"/>
                </a:solidFill>
                <a:latin typeface="Arial"/>
                <a:ea typeface="Arial"/>
                <a:cs typeface="Arial"/>
                <a:sym typeface="Arial"/>
              </a:rPr>
              <a:t> the self-confidence necessary to believe that </a:t>
            </a:r>
            <a:r>
              <a:rPr lang="en-US" sz="3000" b="1">
                <a:solidFill>
                  <a:schemeClr val="dk1"/>
                </a:solidFill>
              </a:rPr>
              <a:t>you can do this</a:t>
            </a:r>
            <a:r>
              <a:rPr lang="en-US" sz="3000">
                <a:solidFill>
                  <a:schemeClr val="dk1"/>
                </a:solidFill>
                <a:latin typeface="Arial"/>
                <a:ea typeface="Arial"/>
                <a:cs typeface="Arial"/>
                <a:sym typeface="Arial"/>
              </a:rPr>
              <a:t>.</a:t>
            </a:r>
          </a:p>
        </p:txBody>
      </p:sp>
    </p:spTree>
    <p:extLst>
      <p:ext uri="{BB962C8B-B14F-4D97-AF65-F5344CB8AC3E}">
        <p14:creationId xmlns:p14="http://schemas.microsoft.com/office/powerpoint/2010/main" val="19377367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0" y="762000"/>
            <a:ext cx="9144000" cy="4800600"/>
          </a:xfrm>
          <a:prstGeom prst="rect">
            <a:avLst/>
          </a:prstGeom>
          <a:solidFill>
            <a:srgbClr val="DDEAF6"/>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8" name="Shape 218"/>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Learning is “Frustrating”</a:t>
            </a:r>
          </a:p>
        </p:txBody>
      </p:sp>
      <p:sp>
        <p:nvSpPr>
          <p:cNvPr id="219" name="Shape 219"/>
          <p:cNvSpPr txBox="1"/>
          <p:nvPr/>
        </p:nvSpPr>
        <p:spPr>
          <a:xfrm>
            <a:off x="457200" y="838200"/>
            <a:ext cx="8229600" cy="4525963"/>
          </a:xfrm>
          <a:prstGeom prst="rect">
            <a:avLst/>
          </a:prstGeom>
          <a:noFill/>
          <a:ln>
            <a:noFill/>
          </a:ln>
        </p:spPr>
        <p:txBody>
          <a:bodyPr wrap="square" lIns="91425" tIns="45700" rIns="91425" bIns="45700" anchor="t" anchorCtr="0">
            <a:noAutofit/>
          </a:bodyPr>
          <a:lstStyle/>
          <a:p>
            <a:pPr marL="0" marR="0" lvl="0" indent="-177800" algn="l" rtl="0">
              <a:lnSpc>
                <a:spcPct val="90000"/>
              </a:lnSpc>
              <a:spcBef>
                <a:spcPts val="0"/>
              </a:spcBef>
              <a:spcAft>
                <a:spcPts val="0"/>
              </a:spcAft>
              <a:buClr>
                <a:schemeClr val="dk1"/>
              </a:buClr>
              <a:buSzPct val="100000"/>
              <a:buFont typeface="Arial"/>
              <a:buNone/>
            </a:pPr>
            <a:r>
              <a:rPr lang="en-US" sz="2800">
                <a:solidFill>
                  <a:schemeClr val="dk1"/>
                </a:solidFill>
                <a:latin typeface="Arial"/>
                <a:ea typeface="Arial"/>
                <a:cs typeface="Arial"/>
                <a:sym typeface="Arial"/>
              </a:rPr>
              <a:t>“You can’t tell whether you’re learning something when you’re learning it—in fact, </a:t>
            </a:r>
            <a:r>
              <a:rPr lang="en-US" sz="2800" b="1">
                <a:solidFill>
                  <a:schemeClr val="dk1"/>
                </a:solidFill>
                <a:latin typeface="Arial"/>
                <a:ea typeface="Arial"/>
                <a:cs typeface="Arial"/>
                <a:sym typeface="Arial"/>
              </a:rPr>
              <a:t>learning feels a lot more like frustration</a:t>
            </a:r>
            <a:r>
              <a:rPr lang="en-US" sz="2800">
                <a:solidFill>
                  <a:schemeClr val="dk1"/>
                </a:solidFill>
                <a:latin typeface="Arial"/>
                <a:ea typeface="Arial"/>
                <a:cs typeface="Arial"/>
                <a:sym typeface="Arial"/>
              </a:rPr>
              <a:t>.”</a:t>
            </a:r>
          </a:p>
          <a:p>
            <a:pPr marL="0" marR="0" lvl="0" indent="-177800" algn="l" rtl="0">
              <a:lnSpc>
                <a:spcPct val="90000"/>
              </a:lnSpc>
              <a:spcBef>
                <a:spcPts val="1000"/>
              </a:spcBef>
              <a:spcAft>
                <a:spcPts val="0"/>
              </a:spcAft>
              <a:buClr>
                <a:schemeClr val="dk1"/>
              </a:buClr>
              <a:buFont typeface="Arial"/>
              <a:buNone/>
            </a:pPr>
            <a:endParaRPr sz="2800">
              <a:solidFill>
                <a:schemeClr val="dk1"/>
              </a:solidFill>
              <a:latin typeface="Arial"/>
              <a:ea typeface="Arial"/>
              <a:cs typeface="Arial"/>
              <a:sym typeface="Arial"/>
            </a:endParaRPr>
          </a:p>
          <a:p>
            <a:pPr marL="0" marR="0" lvl="0" indent="-177800" algn="l" rtl="0">
              <a:lnSpc>
                <a:spcPct val="90000"/>
              </a:lnSpc>
              <a:spcBef>
                <a:spcPts val="1000"/>
              </a:spcBef>
              <a:spcAft>
                <a:spcPts val="0"/>
              </a:spcAft>
              <a:buClr>
                <a:schemeClr val="dk1"/>
              </a:buClr>
              <a:buSzPct val="155555"/>
              <a:buFont typeface="Arial"/>
              <a:buNone/>
            </a:pPr>
            <a:r>
              <a:rPr lang="en-US" sz="1800">
                <a:solidFill>
                  <a:schemeClr val="dk1"/>
                </a:solidFill>
                <a:latin typeface="Arial"/>
                <a:ea typeface="Arial"/>
                <a:cs typeface="Arial"/>
                <a:sym typeface="Aria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marR="0" lvl="0" indent="-101600" algn="l" rtl="0">
              <a:lnSpc>
                <a:spcPct val="90000"/>
              </a:lnSpc>
              <a:spcBef>
                <a:spcPts val="1000"/>
              </a:spcBef>
              <a:spcAft>
                <a:spcPts val="0"/>
              </a:spcAft>
              <a:buClr>
                <a:schemeClr val="dk1"/>
              </a:buClr>
              <a:buFont typeface="Arial"/>
              <a:buNone/>
            </a:pPr>
            <a:endParaRPr sz="1600">
              <a:solidFill>
                <a:schemeClr val="dk1"/>
              </a:solidFill>
              <a:latin typeface="Arial"/>
              <a:ea typeface="Arial"/>
              <a:cs typeface="Arial"/>
              <a:sym typeface="Arial"/>
            </a:endParaRPr>
          </a:p>
          <a:p>
            <a:pPr marL="0" marR="0" lvl="0" indent="-101600" algn="l" rtl="0">
              <a:lnSpc>
                <a:spcPct val="90000"/>
              </a:lnSpc>
              <a:spcBef>
                <a:spcPts val="1000"/>
              </a:spcBef>
              <a:buClr>
                <a:schemeClr val="dk1"/>
              </a:buClr>
              <a:buSzPct val="100000"/>
              <a:buFont typeface="Arial"/>
              <a:buNone/>
            </a:pPr>
            <a:r>
              <a:rPr lang="en-US" sz="1600" i="1">
                <a:solidFill>
                  <a:schemeClr val="dk1"/>
                </a:solidFill>
                <a:latin typeface="Arial"/>
                <a:ea typeface="Arial"/>
                <a:cs typeface="Arial"/>
                <a:sym typeface="Arial"/>
              </a:rPr>
              <a:t>Jeff Dickey, Author of Write Modern Web Apps with the MEAN Stack: Mongo, Express, AngularJS, and Node.JS</a:t>
            </a:r>
          </a:p>
        </p:txBody>
      </p:sp>
    </p:spTree>
    <p:extLst>
      <p:ext uri="{BB962C8B-B14F-4D97-AF65-F5344CB8AC3E}">
        <p14:creationId xmlns:p14="http://schemas.microsoft.com/office/powerpoint/2010/main" val="9012795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Advice for the Journey</a:t>
            </a:r>
          </a:p>
        </p:txBody>
      </p:sp>
      <p:sp>
        <p:nvSpPr>
          <p:cNvPr id="226" name="Shape 226"/>
          <p:cNvSpPr/>
          <p:nvPr/>
        </p:nvSpPr>
        <p:spPr>
          <a:xfrm>
            <a:off x="0" y="676052"/>
            <a:ext cx="9155700" cy="5760900"/>
          </a:xfrm>
          <a:prstGeom prst="rect">
            <a:avLst/>
          </a:prstGeom>
          <a:solidFill>
            <a:srgbClr val="F3F3F3"/>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27" name="Shape 227"/>
          <p:cNvSpPr txBox="1"/>
          <p:nvPr/>
        </p:nvSpPr>
        <p:spPr>
          <a:xfrm>
            <a:off x="443345" y="914400"/>
            <a:ext cx="8229600" cy="4525963"/>
          </a:xfrm>
          <a:prstGeom prst="rect">
            <a:avLst/>
          </a:prstGeom>
          <a:noFill/>
          <a:ln>
            <a:noFill/>
          </a:ln>
        </p:spPr>
        <p:txBody>
          <a:bodyPr wrap="square" lIns="91425" tIns="45700" rIns="91425" bIns="45700" anchor="t" anchorCtr="0">
            <a:noAutofit/>
          </a:bodyPr>
          <a:lstStyle/>
          <a:p>
            <a:pPr marL="228600" marR="0" lvl="0" indent="-177800" algn="l" rtl="0">
              <a:lnSpc>
                <a:spcPct val="90000"/>
              </a:lnSpc>
              <a:spcBef>
                <a:spcPts val="0"/>
              </a:spcBef>
              <a:spcAft>
                <a:spcPts val="0"/>
              </a:spcAft>
              <a:buClr>
                <a:schemeClr val="lt1"/>
              </a:buClr>
              <a:buSzPct val="100000"/>
              <a:buFont typeface="Arial"/>
              <a:buNone/>
            </a:pPr>
            <a:r>
              <a:rPr lang="en-US" sz="2800" b="1">
                <a:solidFill>
                  <a:srgbClr val="434343"/>
                </a:solidFill>
                <a:latin typeface="Arial"/>
                <a:ea typeface="Arial"/>
                <a:cs typeface="Arial"/>
                <a:sym typeface="Arial"/>
              </a:rPr>
              <a:t>Throughout this course, always remember to:</a:t>
            </a:r>
          </a:p>
          <a:p>
            <a:pPr marL="228600" marR="0" lvl="0" indent="-177800" algn="l" rtl="0">
              <a:lnSpc>
                <a:spcPct val="90000"/>
              </a:lnSpc>
              <a:spcBef>
                <a:spcPts val="0"/>
              </a:spcBef>
              <a:spcAft>
                <a:spcPts val="0"/>
              </a:spcAft>
              <a:buClr>
                <a:schemeClr val="dk1"/>
              </a:buClr>
              <a:buFont typeface="Arial"/>
              <a:buNone/>
            </a:pPr>
            <a:endParaRPr sz="2800">
              <a:solidFill>
                <a:srgbClr val="434343"/>
              </a:solidFill>
              <a:latin typeface="Arial"/>
              <a:ea typeface="Arial"/>
              <a:cs typeface="Arial"/>
              <a:sym typeface="Arial"/>
            </a:endParaRP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Keep a habit of hard work</a:t>
            </a:r>
          </a:p>
        </p:txBody>
      </p:sp>
      <p:pic>
        <p:nvPicPr>
          <p:cNvPr id="228" name="Shape 228" descr="http://knote.com/wp-content/uploads/2015/02/Hard-work2.png"/>
          <p:cNvPicPr preferRelativeResize="0"/>
          <p:nvPr/>
        </p:nvPicPr>
        <p:blipFill rotWithShape="1">
          <a:blip r:embed="rId3">
            <a:alphaModFix/>
          </a:blip>
          <a:srcRect/>
          <a:stretch/>
        </p:blipFill>
        <p:spPr>
          <a:xfrm>
            <a:off x="6113057" y="3429000"/>
            <a:ext cx="3042025" cy="3007899"/>
          </a:xfrm>
          <a:prstGeom prst="rect">
            <a:avLst/>
          </a:prstGeom>
          <a:noFill/>
          <a:ln>
            <a:noFill/>
          </a:ln>
        </p:spPr>
      </p:pic>
    </p:spTree>
    <p:extLst>
      <p:ext uri="{BB962C8B-B14F-4D97-AF65-F5344CB8AC3E}">
        <p14:creationId xmlns:p14="http://schemas.microsoft.com/office/powerpoint/2010/main" val="2059048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04800" y="0"/>
            <a:ext cx="5470500" cy="654000"/>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Advice for the Journey</a:t>
            </a:r>
          </a:p>
        </p:txBody>
      </p:sp>
      <p:sp>
        <p:nvSpPr>
          <p:cNvPr id="235" name="Shape 235"/>
          <p:cNvSpPr/>
          <p:nvPr/>
        </p:nvSpPr>
        <p:spPr>
          <a:xfrm>
            <a:off x="0" y="676052"/>
            <a:ext cx="9155700" cy="5727600"/>
          </a:xfrm>
          <a:prstGeom prst="rect">
            <a:avLst/>
          </a:prstGeom>
          <a:solidFill>
            <a:srgbClr val="F3F3F3"/>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36" name="Shape 236"/>
          <p:cNvSpPr txBox="1"/>
          <p:nvPr/>
        </p:nvSpPr>
        <p:spPr>
          <a:xfrm>
            <a:off x="443345" y="914400"/>
            <a:ext cx="8229600" cy="4526100"/>
          </a:xfrm>
          <a:prstGeom prst="rect">
            <a:avLst/>
          </a:prstGeom>
          <a:noFill/>
          <a:ln>
            <a:noFill/>
          </a:ln>
        </p:spPr>
        <p:txBody>
          <a:bodyPr wrap="square" lIns="91425" tIns="45700" rIns="91425" bIns="45700" anchor="t" anchorCtr="0">
            <a:noAutofit/>
          </a:bodyPr>
          <a:lstStyle/>
          <a:p>
            <a:pPr marL="228600" marR="0" lvl="0" indent="-177800" algn="l" rtl="0">
              <a:lnSpc>
                <a:spcPct val="90000"/>
              </a:lnSpc>
              <a:spcBef>
                <a:spcPts val="0"/>
              </a:spcBef>
              <a:spcAft>
                <a:spcPts val="0"/>
              </a:spcAft>
              <a:buClr>
                <a:schemeClr val="lt1"/>
              </a:buClr>
              <a:buSzPct val="100000"/>
              <a:buFont typeface="Arial"/>
              <a:buNone/>
            </a:pPr>
            <a:r>
              <a:rPr lang="en-US" sz="2800" b="1">
                <a:solidFill>
                  <a:srgbClr val="434343"/>
                </a:solidFill>
                <a:latin typeface="Arial"/>
                <a:ea typeface="Arial"/>
                <a:cs typeface="Arial"/>
                <a:sym typeface="Arial"/>
              </a:rPr>
              <a:t>Throughout this course, always remember to:</a:t>
            </a:r>
          </a:p>
          <a:p>
            <a:pPr marL="228600" marR="0" lvl="0" indent="-177800" algn="l" rtl="0">
              <a:lnSpc>
                <a:spcPct val="90000"/>
              </a:lnSpc>
              <a:spcBef>
                <a:spcPts val="0"/>
              </a:spcBef>
              <a:spcAft>
                <a:spcPts val="0"/>
              </a:spcAft>
              <a:buClr>
                <a:schemeClr val="dk1"/>
              </a:buClr>
              <a:buFont typeface="Arial"/>
              <a:buNone/>
            </a:pPr>
            <a:endParaRPr sz="2800">
              <a:solidFill>
                <a:srgbClr val="434343"/>
              </a:solidFill>
              <a:latin typeface="Arial"/>
              <a:ea typeface="Arial"/>
              <a:cs typeface="Arial"/>
              <a:sym typeface="Arial"/>
            </a:endParaRP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Keep a habit of hard work</a:t>
            </a: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Celebrate every success</a:t>
            </a:r>
          </a:p>
        </p:txBody>
      </p:sp>
      <p:pic>
        <p:nvPicPr>
          <p:cNvPr id="237" name="Shape 237"/>
          <p:cNvPicPr preferRelativeResize="0"/>
          <p:nvPr/>
        </p:nvPicPr>
        <p:blipFill>
          <a:blip r:embed="rId3">
            <a:alphaModFix/>
          </a:blip>
          <a:stretch>
            <a:fillRect/>
          </a:stretch>
        </p:blipFill>
        <p:spPr>
          <a:xfrm>
            <a:off x="4468350" y="3773500"/>
            <a:ext cx="4675651" cy="2630051"/>
          </a:xfrm>
          <a:prstGeom prst="rect">
            <a:avLst/>
          </a:prstGeom>
          <a:noFill/>
          <a:ln>
            <a:noFill/>
          </a:ln>
        </p:spPr>
      </p:pic>
    </p:spTree>
    <p:extLst>
      <p:ext uri="{BB962C8B-B14F-4D97-AF65-F5344CB8AC3E}">
        <p14:creationId xmlns:p14="http://schemas.microsoft.com/office/powerpoint/2010/main" val="35279873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04800" y="0"/>
            <a:ext cx="5470500" cy="654000"/>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Advice for the Journey</a:t>
            </a:r>
          </a:p>
        </p:txBody>
      </p:sp>
      <p:sp>
        <p:nvSpPr>
          <p:cNvPr id="244" name="Shape 244"/>
          <p:cNvSpPr/>
          <p:nvPr/>
        </p:nvSpPr>
        <p:spPr>
          <a:xfrm>
            <a:off x="0" y="676052"/>
            <a:ext cx="9155700" cy="5726400"/>
          </a:xfrm>
          <a:prstGeom prst="rect">
            <a:avLst/>
          </a:prstGeom>
          <a:solidFill>
            <a:srgbClr val="F3F3F3"/>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45" name="Shape 245"/>
          <p:cNvSpPr txBox="1"/>
          <p:nvPr/>
        </p:nvSpPr>
        <p:spPr>
          <a:xfrm>
            <a:off x="443345" y="914400"/>
            <a:ext cx="8229600" cy="4526100"/>
          </a:xfrm>
          <a:prstGeom prst="rect">
            <a:avLst/>
          </a:prstGeom>
          <a:noFill/>
          <a:ln>
            <a:noFill/>
          </a:ln>
        </p:spPr>
        <p:txBody>
          <a:bodyPr wrap="square" lIns="91425" tIns="45700" rIns="91425" bIns="45700" anchor="t" anchorCtr="0">
            <a:noAutofit/>
          </a:bodyPr>
          <a:lstStyle/>
          <a:p>
            <a:pPr marL="228600" marR="0" lvl="0" indent="-177800" algn="l" rtl="0">
              <a:lnSpc>
                <a:spcPct val="90000"/>
              </a:lnSpc>
              <a:spcBef>
                <a:spcPts val="0"/>
              </a:spcBef>
              <a:spcAft>
                <a:spcPts val="0"/>
              </a:spcAft>
              <a:buClr>
                <a:schemeClr val="lt1"/>
              </a:buClr>
              <a:buSzPct val="100000"/>
              <a:buFont typeface="Arial"/>
              <a:buNone/>
            </a:pPr>
            <a:r>
              <a:rPr lang="en-US" sz="2800" b="1">
                <a:solidFill>
                  <a:srgbClr val="434343"/>
                </a:solidFill>
                <a:latin typeface="Arial"/>
                <a:ea typeface="Arial"/>
                <a:cs typeface="Arial"/>
                <a:sym typeface="Arial"/>
              </a:rPr>
              <a:t>Throughout this course, always remember to:</a:t>
            </a:r>
          </a:p>
          <a:p>
            <a:pPr marL="228600" marR="0" lvl="0" indent="-177800" algn="l" rtl="0">
              <a:lnSpc>
                <a:spcPct val="90000"/>
              </a:lnSpc>
              <a:spcBef>
                <a:spcPts val="0"/>
              </a:spcBef>
              <a:spcAft>
                <a:spcPts val="0"/>
              </a:spcAft>
              <a:buClr>
                <a:schemeClr val="dk1"/>
              </a:buClr>
              <a:buFont typeface="Arial"/>
              <a:buNone/>
            </a:pPr>
            <a:endParaRPr sz="2800">
              <a:solidFill>
                <a:srgbClr val="434343"/>
              </a:solidFill>
              <a:latin typeface="Arial"/>
              <a:ea typeface="Arial"/>
              <a:cs typeface="Arial"/>
              <a:sym typeface="Arial"/>
            </a:endParaRP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Keep a habit of hard work</a:t>
            </a: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Celebrate every success</a:t>
            </a:r>
          </a:p>
          <a:p>
            <a:pPr marL="742950" marR="0" lvl="0" indent="-514350" algn="l" rtl="0">
              <a:lnSpc>
                <a:spcPct val="90000"/>
              </a:lnSpc>
              <a:spcBef>
                <a:spcPts val="0"/>
              </a:spcBef>
              <a:spcAft>
                <a:spcPts val="0"/>
              </a:spcAft>
              <a:buClr>
                <a:srgbClr val="434343"/>
              </a:buClr>
              <a:buSzPct val="100000"/>
              <a:buFont typeface="Calibri"/>
              <a:buAutoNum type="arabicPeriod"/>
            </a:pPr>
            <a:r>
              <a:rPr lang="en-US" sz="3200" b="1">
                <a:solidFill>
                  <a:srgbClr val="434343"/>
                </a:solidFill>
              </a:rPr>
              <a:t>Utilize the community that comes with this class</a:t>
            </a:r>
          </a:p>
        </p:txBody>
      </p:sp>
      <p:pic>
        <p:nvPicPr>
          <p:cNvPr id="246" name="Shape 246"/>
          <p:cNvPicPr preferRelativeResize="0"/>
          <p:nvPr/>
        </p:nvPicPr>
        <p:blipFill>
          <a:blip r:embed="rId3">
            <a:alphaModFix/>
          </a:blip>
          <a:stretch>
            <a:fillRect/>
          </a:stretch>
        </p:blipFill>
        <p:spPr>
          <a:xfrm>
            <a:off x="3943075" y="4346345"/>
            <a:ext cx="5200924" cy="2056100"/>
          </a:xfrm>
          <a:prstGeom prst="rect">
            <a:avLst/>
          </a:prstGeom>
          <a:noFill/>
          <a:ln>
            <a:noFill/>
          </a:ln>
        </p:spPr>
      </p:pic>
    </p:spTree>
    <p:extLst>
      <p:ext uri="{BB962C8B-B14F-4D97-AF65-F5344CB8AC3E}">
        <p14:creationId xmlns:p14="http://schemas.microsoft.com/office/powerpoint/2010/main" val="18489096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615EC8-41A9-FB44-A948-9AC097B470AC}"/>
              </a:ext>
            </a:extLst>
          </p:cNvPr>
          <p:cNvSpPr/>
          <p:nvPr/>
        </p:nvSpPr>
        <p:spPr>
          <a:xfrm>
            <a:off x="0" y="676039"/>
            <a:ext cx="9155741" cy="57633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10" name="Content Placeholder 2"/>
          <p:cNvSpPr txBox="1">
            <a:spLocks/>
          </p:cNvSpPr>
          <p:nvPr/>
        </p:nvSpPr>
        <p:spPr>
          <a:xfrm>
            <a:off x="920270" y="4876800"/>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1145374"/>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dirty="0">
                <a:latin typeface="Arial" panose="020B0604020202020204" pitchFamily="34" charset="0"/>
                <a:ea typeface="Roboto" panose="02000000000000000000" pitchFamily="2" charset="0"/>
                <a:cs typeface="Arial" panose="020B0604020202020204" pitchFamily="34" charset="0"/>
              </a:rPr>
              <a:t>Vishal Joshi</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MS in Computer Engineering from NJIT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PHD Candidate in Computer Engineering from Stevens Institute of Technology</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14</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169551"/>
          </a:xfrm>
          <a:prstGeom prst="rect">
            <a:avLst/>
          </a:prstGeom>
        </p:spPr>
        <p:txBody>
          <a:bodyPr wrap="square" numCol="1">
            <a:spAutoFit/>
          </a:bodyPr>
          <a:lstStyle/>
          <a:p>
            <a:pPr marL="685800" indent="-457200">
              <a:spcBef>
                <a:spcPts val="0"/>
              </a:spcBef>
              <a:buFont typeface="Arial" panose="020B0604020202020204" pitchFamily="34" charset="0"/>
              <a:buChar char="•"/>
            </a:pPr>
            <a:r>
              <a:rPr lang="en" altLang="en" sz="3000" dirty="0">
                <a:latin typeface="Arial" panose="020B0604020202020204" pitchFamily="34" charset="0"/>
                <a:ea typeface="Roboto" panose="02000000000000000000" pitchFamily="2" charset="0"/>
                <a:cs typeface="Arial" panose="020B0604020202020204" pitchFamily="34" charset="0"/>
              </a:rPr>
              <a:t>Travel, Food, Movie, Tennis </a:t>
            </a:r>
          </a:p>
          <a:p>
            <a:pPr marL="685800" indent="-457200">
              <a:spcBef>
                <a:spcPts val="0"/>
              </a:spcBef>
              <a:buFont typeface="Arial" panose="020B0604020202020204" pitchFamily="34" charset="0"/>
              <a:buChar char="•"/>
            </a:pPr>
            <a:r>
              <a:rPr lang="en-US" altLang="en" sz="2000" dirty="0">
                <a:latin typeface="Arial" panose="020B0604020202020204" pitchFamily="34" charset="0"/>
                <a:ea typeface="Roboto" panose="02000000000000000000" pitchFamily="2" charset="0"/>
                <a:cs typeface="Arial" panose="020B0604020202020204" pitchFamily="34" charset="0"/>
              </a:rPr>
              <a:t>Stage actor but never explored professional opportunities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671" y="4114800"/>
            <a:ext cx="2217588" cy="2217588"/>
          </a:xfrm>
          <a:prstGeom prst="rect">
            <a:avLst/>
          </a:prstGeom>
        </p:spPr>
      </p:pic>
    </p:spTree>
    <p:extLst>
      <p:ext uri="{BB962C8B-B14F-4D97-AF65-F5344CB8AC3E}">
        <p14:creationId xmlns:p14="http://schemas.microsoft.com/office/powerpoint/2010/main" val="42877127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a:latin typeface="Arial" panose="020B0604020202020204" pitchFamily="34" charset="0"/>
                <a:ea typeface="Roboto" panose="02000000000000000000" pitchFamily="2" charset="0"/>
                <a:cs typeface="Arial" panose="020B0604020202020204" pitchFamily="34" charset="0"/>
              </a:rPr>
              <a:t>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04800" y="0"/>
            <a:ext cx="8648100" cy="654000"/>
          </a:xfrm>
          <a:prstGeom prst="rect">
            <a:avLst/>
          </a:prstGeom>
        </p:spPr>
        <p:txBody>
          <a:bodyPr wrap="square" lIns="91425" tIns="91425" rIns="91425" bIns="91425" anchor="ctr" anchorCtr="0">
            <a:noAutofit/>
          </a:bodyPr>
          <a:lstStyle/>
          <a:p>
            <a:pPr lvl="0">
              <a:spcBef>
                <a:spcPts val="0"/>
              </a:spcBef>
              <a:buNone/>
            </a:pPr>
            <a:r>
              <a:rPr lang="en-US"/>
              <a:t>Why the web is the way it is - The Internet</a:t>
            </a:r>
          </a:p>
        </p:txBody>
      </p:sp>
      <p:pic>
        <p:nvPicPr>
          <p:cNvPr id="333" name="Shape 333"/>
          <p:cNvPicPr preferRelativeResize="0"/>
          <p:nvPr/>
        </p:nvPicPr>
        <p:blipFill>
          <a:blip r:embed="rId3">
            <a:alphaModFix/>
          </a:blip>
          <a:stretch>
            <a:fillRect/>
          </a:stretch>
        </p:blipFill>
        <p:spPr>
          <a:xfrm>
            <a:off x="0" y="1141925"/>
            <a:ext cx="5695349" cy="4574149"/>
          </a:xfrm>
          <a:prstGeom prst="rect">
            <a:avLst/>
          </a:prstGeom>
          <a:noFill/>
          <a:ln>
            <a:noFill/>
          </a:ln>
        </p:spPr>
      </p:pic>
      <p:sp>
        <p:nvSpPr>
          <p:cNvPr id="334" name="Shape 334"/>
          <p:cNvSpPr txBox="1"/>
          <p:nvPr/>
        </p:nvSpPr>
        <p:spPr>
          <a:xfrm>
            <a:off x="5865675" y="1091550"/>
            <a:ext cx="3175500" cy="4674900"/>
          </a:xfrm>
          <a:prstGeom prst="rect">
            <a:avLst/>
          </a:prstGeom>
          <a:noFill/>
          <a:ln>
            <a:noFill/>
          </a:ln>
        </p:spPr>
        <p:txBody>
          <a:bodyPr wrap="square" lIns="91425" tIns="91425" rIns="91425" bIns="91425" anchor="t" anchorCtr="0">
            <a:noAutofit/>
          </a:bodyPr>
          <a:lstStyle/>
          <a:p>
            <a:pPr lvl="0">
              <a:spcBef>
                <a:spcPts val="0"/>
              </a:spcBef>
              <a:buNone/>
            </a:pPr>
            <a:r>
              <a:rPr lang="en-US" sz="1600" b="1" dirty="0"/>
              <a:t>The Internet</a:t>
            </a:r>
          </a:p>
          <a:p>
            <a:pPr lvl="0">
              <a:spcBef>
                <a:spcPts val="0"/>
              </a:spcBef>
              <a:buNone/>
            </a:pPr>
            <a:endParaRPr sz="1600" dirty="0"/>
          </a:p>
          <a:p>
            <a:pPr lvl="0">
              <a:spcBef>
                <a:spcPts val="0"/>
              </a:spcBef>
              <a:buNone/>
            </a:pPr>
            <a:r>
              <a:rPr lang="en-US" sz="1600" dirty="0"/>
              <a:t>A really messy net of machines that communicate with each other using software and physical connections.</a:t>
            </a:r>
          </a:p>
          <a:p>
            <a:pPr lvl="0">
              <a:spcBef>
                <a:spcPts val="0"/>
              </a:spcBef>
              <a:buNone/>
            </a:pPr>
            <a:endParaRPr sz="1600" dirty="0"/>
          </a:p>
          <a:p>
            <a:pPr lvl="0">
              <a:spcBef>
                <a:spcPts val="0"/>
              </a:spcBef>
              <a:buNone/>
            </a:pPr>
            <a:r>
              <a:rPr lang="en-US" sz="1600" dirty="0"/>
              <a:t>When you buy Internet service, a company is creating a new dot on that graph just for you. You’re identified by your </a:t>
            </a:r>
            <a:r>
              <a:rPr lang="en-US" sz="1600" b="1" dirty="0"/>
              <a:t>IP address</a:t>
            </a:r>
            <a:r>
              <a:rPr lang="en-US" sz="1600" dirty="0"/>
              <a:t> of a purchased </a:t>
            </a:r>
            <a:r>
              <a:rPr lang="en-US" sz="1600" b="1" dirty="0"/>
              <a:t>domain name</a:t>
            </a:r>
            <a:r>
              <a:rPr lang="en-US" sz="1600" dirty="0"/>
              <a:t>.</a:t>
            </a:r>
          </a:p>
          <a:p>
            <a:pPr lvl="0">
              <a:spcBef>
                <a:spcPts val="0"/>
              </a:spcBef>
              <a:buNone/>
            </a:pPr>
            <a:endParaRPr sz="1600" dirty="0"/>
          </a:p>
          <a:p>
            <a:pPr lvl="0">
              <a:spcBef>
                <a:spcPts val="0"/>
              </a:spcBef>
              <a:buNone/>
            </a:pPr>
            <a:r>
              <a:rPr lang="en-US" sz="1600" dirty="0"/>
              <a:t>Computer programs can access the Internet by talking to the operating system. These can be games, a streaming service, or (most importantly to us)</a:t>
            </a:r>
          </a:p>
          <a:p>
            <a:pPr lvl="0">
              <a:spcBef>
                <a:spcPts val="0"/>
              </a:spcBef>
              <a:buNone/>
            </a:pPr>
            <a:r>
              <a:rPr lang="en-US" sz="1600" dirty="0"/>
              <a:t>a</a:t>
            </a:r>
            <a:r>
              <a:rPr lang="en-US" sz="1600" b="1" dirty="0"/>
              <a:t> web browser</a:t>
            </a:r>
          </a:p>
        </p:txBody>
      </p:sp>
    </p:spTree>
    <p:extLst>
      <p:ext uri="{BB962C8B-B14F-4D97-AF65-F5344CB8AC3E}">
        <p14:creationId xmlns:p14="http://schemas.microsoft.com/office/powerpoint/2010/main" val="351066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Work On…</a:t>
            </a:r>
          </a:p>
        </p:txBody>
      </p:sp>
      <p:pic>
        <p:nvPicPr>
          <p:cNvPr id="4" name="Picture 3">
            <a:extLst>
              <a:ext uri="{FF2B5EF4-FFF2-40B4-BE49-F238E27FC236}">
                <a16:creationId xmlns:a16="http://schemas.microsoft.com/office/drawing/2014/main" id="{CD791D2B-7DE2-C441-96BC-E8456AB27774}"/>
              </a:ext>
            </a:extLst>
          </p:cNvPr>
          <p:cNvPicPr>
            <a:picLocks noChangeAspect="1"/>
          </p:cNvPicPr>
          <p:nvPr/>
        </p:nvPicPr>
        <p:blipFill>
          <a:blip r:embed="rId3"/>
          <a:stretch>
            <a:fillRect/>
          </a:stretch>
        </p:blipFill>
        <p:spPr>
          <a:xfrm>
            <a:off x="752977" y="1143000"/>
            <a:ext cx="7638045" cy="4572000"/>
          </a:xfrm>
          <a:prstGeom prst="rect">
            <a:avLst/>
          </a:prstGeom>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38874947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04800" y="0"/>
            <a:ext cx="8648100" cy="654000"/>
          </a:xfrm>
          <a:prstGeom prst="rect">
            <a:avLst/>
          </a:prstGeom>
        </p:spPr>
        <p:txBody>
          <a:bodyPr wrap="square" lIns="91425" tIns="91425" rIns="91425" bIns="91425" anchor="ctr" anchorCtr="0">
            <a:noAutofit/>
          </a:bodyPr>
          <a:lstStyle/>
          <a:p>
            <a:pPr lvl="0" rtl="0">
              <a:spcBef>
                <a:spcPts val="0"/>
              </a:spcBef>
              <a:buNone/>
            </a:pPr>
            <a:r>
              <a:rPr lang="en-US"/>
              <a:t>Why the web is the way it is - The World Wide Web</a:t>
            </a:r>
          </a:p>
        </p:txBody>
      </p:sp>
      <p:sp>
        <p:nvSpPr>
          <p:cNvPr id="341" name="Shape 341"/>
          <p:cNvSpPr txBox="1"/>
          <p:nvPr/>
        </p:nvSpPr>
        <p:spPr>
          <a:xfrm>
            <a:off x="3925150" y="887550"/>
            <a:ext cx="4950900" cy="5082900"/>
          </a:xfrm>
          <a:prstGeom prst="rect">
            <a:avLst/>
          </a:prstGeom>
          <a:noFill/>
          <a:ln>
            <a:noFill/>
          </a:ln>
        </p:spPr>
        <p:txBody>
          <a:bodyPr wrap="square" lIns="91425" tIns="91425" rIns="91425" bIns="91425" anchor="t" anchorCtr="0">
            <a:noAutofit/>
          </a:bodyPr>
          <a:lstStyle/>
          <a:p>
            <a:pPr lvl="0">
              <a:spcBef>
                <a:spcPts val="0"/>
              </a:spcBef>
              <a:buNone/>
            </a:pPr>
            <a:r>
              <a:rPr lang="en-US" sz="1600" b="1" dirty="0"/>
              <a:t>The World Wide Web</a:t>
            </a:r>
            <a:r>
              <a:rPr lang="en-US" sz="1600" dirty="0"/>
              <a:t> (WWW, </a:t>
            </a:r>
            <a:r>
              <a:rPr lang="en-US" sz="1600" dirty="0" err="1"/>
              <a:t>dubdubdub</a:t>
            </a:r>
            <a:r>
              <a:rPr lang="en-US" sz="1600" dirty="0"/>
              <a:t>)</a:t>
            </a:r>
          </a:p>
          <a:p>
            <a:pPr lvl="0">
              <a:spcBef>
                <a:spcPts val="0"/>
              </a:spcBef>
              <a:buNone/>
            </a:pPr>
            <a:endParaRPr sz="1600" dirty="0"/>
          </a:p>
          <a:p>
            <a:pPr lvl="0" rtl="0">
              <a:spcBef>
                <a:spcPts val="0"/>
              </a:spcBef>
              <a:buNone/>
            </a:pPr>
            <a:r>
              <a:rPr lang="en-US" sz="1600" dirty="0"/>
              <a:t>It was invented by Tim Berners-Lee while working at CERN. Released to the public in </a:t>
            </a:r>
            <a:r>
              <a:rPr lang="en-US" sz="1600" b="1" dirty="0"/>
              <a:t>1991</a:t>
            </a:r>
            <a:r>
              <a:rPr lang="en-US" sz="1600" dirty="0"/>
              <a:t>. With marketable domain names, people could share important information for their business, read news, and even talk to other people on forums.</a:t>
            </a:r>
          </a:p>
          <a:p>
            <a:pPr lvl="0" rtl="0">
              <a:spcBef>
                <a:spcPts val="0"/>
              </a:spcBef>
              <a:buNone/>
            </a:pPr>
            <a:endParaRPr sz="1600" dirty="0"/>
          </a:p>
          <a:p>
            <a:pPr lvl="0" rtl="0">
              <a:spcBef>
                <a:spcPts val="0"/>
              </a:spcBef>
              <a:buNone/>
            </a:pPr>
            <a:r>
              <a:rPr lang="en-US" sz="1600" dirty="0"/>
              <a:t>The web worked on the principle of linking “</a:t>
            </a:r>
            <a:r>
              <a:rPr lang="en-US" sz="1600" b="1" dirty="0"/>
              <a:t>documents</a:t>
            </a:r>
            <a:r>
              <a:rPr lang="en-US" sz="1600" dirty="0"/>
              <a:t>”. Web servers shared documents with anyone that requested them.</a:t>
            </a:r>
          </a:p>
          <a:p>
            <a:pPr lvl="0" rtl="0">
              <a:spcBef>
                <a:spcPts val="0"/>
              </a:spcBef>
              <a:buNone/>
            </a:pPr>
            <a:endParaRPr sz="1600" dirty="0"/>
          </a:p>
          <a:p>
            <a:pPr lvl="0" rtl="0">
              <a:spcBef>
                <a:spcPts val="0"/>
              </a:spcBef>
              <a:buNone/>
            </a:pPr>
            <a:r>
              <a:rPr lang="en-US" sz="1600" dirty="0"/>
              <a:t>The documents were requested by “</a:t>
            </a:r>
            <a:r>
              <a:rPr lang="en-US" sz="1600" b="1" dirty="0"/>
              <a:t>web browsers</a:t>
            </a:r>
            <a:r>
              <a:rPr lang="en-US" sz="1600" dirty="0"/>
              <a:t>”, computer programs that were designed specifically to request web documents and display them graphically.</a:t>
            </a:r>
          </a:p>
          <a:p>
            <a:pPr lvl="0" rtl="0">
              <a:spcBef>
                <a:spcPts val="0"/>
              </a:spcBef>
              <a:buNone/>
            </a:pPr>
            <a:endParaRPr sz="1600" dirty="0"/>
          </a:p>
          <a:p>
            <a:pPr lvl="0" rtl="0">
              <a:spcBef>
                <a:spcPts val="0"/>
              </a:spcBef>
              <a:buNone/>
            </a:pPr>
            <a:r>
              <a:rPr lang="en-US" sz="1600" dirty="0"/>
              <a:t>These “documents” were actually just </a:t>
            </a:r>
            <a:r>
              <a:rPr lang="en-US" sz="1600" b="1" dirty="0"/>
              <a:t>text</a:t>
            </a:r>
            <a:r>
              <a:rPr lang="en-US" sz="1600" dirty="0"/>
              <a:t> that was written in a specific way to </a:t>
            </a:r>
            <a:r>
              <a:rPr lang="en-US" sz="1600" b="1" dirty="0"/>
              <a:t>markup</a:t>
            </a:r>
            <a:r>
              <a:rPr lang="en-US" sz="1600" dirty="0"/>
              <a:t> how the information should be displayed.</a:t>
            </a:r>
          </a:p>
          <a:p>
            <a:pPr lvl="0" rtl="0">
              <a:spcBef>
                <a:spcPts val="0"/>
              </a:spcBef>
              <a:buNone/>
            </a:pPr>
            <a:endParaRPr sz="1600" dirty="0"/>
          </a:p>
          <a:p>
            <a:pPr lvl="0" rtl="0">
              <a:spcBef>
                <a:spcPts val="0"/>
              </a:spcBef>
              <a:buNone/>
            </a:pPr>
            <a:r>
              <a:rPr lang="en-US" sz="1600" dirty="0"/>
              <a:t>We call this “</a:t>
            </a:r>
            <a:r>
              <a:rPr lang="en-US" sz="1600" b="1" dirty="0"/>
              <a:t>Hypertext”</a:t>
            </a:r>
          </a:p>
        </p:txBody>
      </p:sp>
      <p:pic>
        <p:nvPicPr>
          <p:cNvPr id="342" name="Shape 342"/>
          <p:cNvPicPr preferRelativeResize="0"/>
          <p:nvPr/>
        </p:nvPicPr>
        <p:blipFill>
          <a:blip r:embed="rId3">
            <a:alphaModFix/>
          </a:blip>
          <a:stretch>
            <a:fillRect/>
          </a:stretch>
        </p:blipFill>
        <p:spPr>
          <a:xfrm>
            <a:off x="228600" y="1457750"/>
            <a:ext cx="3616726" cy="3779474"/>
          </a:xfrm>
          <a:prstGeom prst="rect">
            <a:avLst/>
          </a:prstGeom>
          <a:noFill/>
          <a:ln>
            <a:noFill/>
          </a:ln>
        </p:spPr>
      </p:pic>
      <p:sp>
        <p:nvSpPr>
          <p:cNvPr id="343" name="Shape 343"/>
          <p:cNvSpPr txBox="1"/>
          <p:nvPr/>
        </p:nvSpPr>
        <p:spPr>
          <a:xfrm>
            <a:off x="617450" y="5369525"/>
            <a:ext cx="2624100" cy="396900"/>
          </a:xfrm>
          <a:prstGeom prst="rect">
            <a:avLst/>
          </a:prstGeom>
          <a:noFill/>
          <a:ln>
            <a:noFill/>
          </a:ln>
        </p:spPr>
        <p:txBody>
          <a:bodyPr wrap="square" lIns="91425" tIns="91425" rIns="91425" bIns="91425" anchor="t" anchorCtr="0">
            <a:noAutofit/>
          </a:bodyPr>
          <a:lstStyle/>
          <a:p>
            <a:pPr lvl="0">
              <a:spcBef>
                <a:spcPts val="0"/>
              </a:spcBef>
              <a:buNone/>
            </a:pPr>
            <a:r>
              <a:rPr lang="en-US"/>
              <a:t>Courtesy of </a:t>
            </a:r>
            <a:r>
              <a:rPr lang="en-US" u="sng">
                <a:solidFill>
                  <a:schemeClr val="hlink"/>
                </a:solidFill>
                <a:hlinkClick r:id="rId4"/>
              </a:rPr>
              <a:t>@wayback_exe</a:t>
            </a:r>
          </a:p>
        </p:txBody>
      </p:sp>
    </p:spTree>
    <p:extLst>
      <p:ext uri="{BB962C8B-B14F-4D97-AF65-F5344CB8AC3E}">
        <p14:creationId xmlns:p14="http://schemas.microsoft.com/office/powerpoint/2010/main" val="1496949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304800" y="0"/>
            <a:ext cx="5470500" cy="654000"/>
          </a:xfrm>
          <a:prstGeom prst="rect">
            <a:avLst/>
          </a:prstGeom>
        </p:spPr>
        <p:txBody>
          <a:bodyPr wrap="square" lIns="91425" tIns="91425" rIns="91425" bIns="91425" anchor="ctr" anchorCtr="0">
            <a:noAutofit/>
          </a:bodyPr>
          <a:lstStyle/>
          <a:p>
            <a:pPr lvl="0">
              <a:spcBef>
                <a:spcPts val="0"/>
              </a:spcBef>
              <a:buNone/>
            </a:pPr>
            <a:r>
              <a:rPr lang="en-US"/>
              <a:t>Why the web is the way it is</a:t>
            </a:r>
          </a:p>
        </p:txBody>
      </p:sp>
      <p:sp>
        <p:nvSpPr>
          <p:cNvPr id="350" name="Shape 350"/>
          <p:cNvSpPr txBox="1"/>
          <p:nvPr/>
        </p:nvSpPr>
        <p:spPr>
          <a:xfrm>
            <a:off x="304800" y="894150"/>
            <a:ext cx="8103900" cy="654000"/>
          </a:xfrm>
          <a:prstGeom prst="rect">
            <a:avLst/>
          </a:prstGeom>
          <a:noFill/>
          <a:ln>
            <a:noFill/>
          </a:ln>
        </p:spPr>
        <p:txBody>
          <a:bodyPr wrap="square" lIns="91425" tIns="91425" rIns="91425" bIns="91425" anchor="t" anchorCtr="0">
            <a:noAutofit/>
          </a:bodyPr>
          <a:lstStyle/>
          <a:p>
            <a:pPr lvl="0">
              <a:spcBef>
                <a:spcPts val="0"/>
              </a:spcBef>
              <a:buNone/>
            </a:pPr>
            <a:r>
              <a:rPr lang="en-US" sz="3000" b="1"/>
              <a:t>HTML</a:t>
            </a:r>
            <a:r>
              <a:rPr lang="en-US" sz="3000"/>
              <a:t> Hypertext Markup Language</a:t>
            </a:r>
          </a:p>
          <a:p>
            <a:pPr lvl="0">
              <a:spcBef>
                <a:spcPts val="0"/>
              </a:spcBef>
              <a:buNone/>
            </a:pPr>
            <a:endParaRPr sz="3000"/>
          </a:p>
        </p:txBody>
      </p:sp>
      <p:sp>
        <p:nvSpPr>
          <p:cNvPr id="351" name="Shape 351"/>
          <p:cNvSpPr txBox="1"/>
          <p:nvPr/>
        </p:nvSpPr>
        <p:spPr>
          <a:xfrm>
            <a:off x="304800" y="1610825"/>
            <a:ext cx="6350700" cy="741000"/>
          </a:xfrm>
          <a:prstGeom prst="rect">
            <a:avLst/>
          </a:prstGeom>
          <a:noFill/>
          <a:ln>
            <a:noFill/>
          </a:ln>
        </p:spPr>
        <p:txBody>
          <a:bodyPr wrap="square" lIns="91425" tIns="91425" rIns="91425" bIns="91425" anchor="t" anchorCtr="0">
            <a:noAutofit/>
          </a:bodyPr>
          <a:lstStyle/>
          <a:p>
            <a:pPr lvl="0">
              <a:spcBef>
                <a:spcPts val="0"/>
              </a:spcBef>
              <a:buClr>
                <a:schemeClr val="dk1"/>
              </a:buClr>
              <a:buSzPct val="61111"/>
              <a:buFont typeface="Arial"/>
              <a:buNone/>
            </a:pPr>
            <a:r>
              <a:rPr lang="en-US" sz="1800">
                <a:solidFill>
                  <a:schemeClr val="dk1"/>
                </a:solidFill>
              </a:rPr>
              <a:t>The way we write documents. This is a “markup” language, meaning we’re using it to define structure</a:t>
            </a:r>
          </a:p>
        </p:txBody>
      </p:sp>
      <p:sp>
        <p:nvSpPr>
          <p:cNvPr id="352" name="Shape 352"/>
          <p:cNvSpPr txBox="1"/>
          <p:nvPr/>
        </p:nvSpPr>
        <p:spPr>
          <a:xfrm>
            <a:off x="348900" y="2503900"/>
            <a:ext cx="8015700" cy="584400"/>
          </a:xfrm>
          <a:prstGeom prst="rect">
            <a:avLst/>
          </a:prstGeom>
          <a:noFill/>
          <a:ln>
            <a:noFill/>
          </a:ln>
        </p:spPr>
        <p:txBody>
          <a:bodyPr wrap="square" lIns="91425" tIns="91425" rIns="91425" bIns="91425" anchor="t" anchorCtr="0">
            <a:noAutofit/>
          </a:bodyPr>
          <a:lstStyle/>
          <a:p>
            <a:pPr lvl="0">
              <a:spcBef>
                <a:spcPts val="0"/>
              </a:spcBef>
              <a:buClr>
                <a:schemeClr val="dk1"/>
              </a:buClr>
              <a:buSzPct val="36666"/>
              <a:buFont typeface="Arial"/>
              <a:buNone/>
            </a:pPr>
            <a:r>
              <a:rPr lang="en-US" sz="3000" b="1">
                <a:solidFill>
                  <a:schemeClr val="dk1"/>
                </a:solidFill>
              </a:rPr>
              <a:t>HTTP</a:t>
            </a:r>
            <a:r>
              <a:rPr lang="en-US" sz="3000">
                <a:solidFill>
                  <a:schemeClr val="dk1"/>
                </a:solidFill>
              </a:rPr>
              <a:t> Hypertext Transfer Protocol</a:t>
            </a:r>
          </a:p>
        </p:txBody>
      </p:sp>
      <p:sp>
        <p:nvSpPr>
          <p:cNvPr id="353" name="Shape 353"/>
          <p:cNvSpPr txBox="1"/>
          <p:nvPr/>
        </p:nvSpPr>
        <p:spPr>
          <a:xfrm>
            <a:off x="348900" y="3165450"/>
            <a:ext cx="5976000" cy="959100"/>
          </a:xfrm>
          <a:prstGeom prst="rect">
            <a:avLst/>
          </a:prstGeom>
          <a:noFill/>
          <a:ln>
            <a:noFill/>
          </a:ln>
        </p:spPr>
        <p:txBody>
          <a:bodyPr wrap="square" lIns="91425" tIns="91425" rIns="91425" bIns="91425" anchor="t" anchorCtr="0">
            <a:noAutofit/>
          </a:bodyPr>
          <a:lstStyle/>
          <a:p>
            <a:pPr lvl="0">
              <a:spcBef>
                <a:spcPts val="0"/>
              </a:spcBef>
              <a:buClr>
                <a:schemeClr val="dk1"/>
              </a:buClr>
              <a:buSzPct val="61111"/>
              <a:buFont typeface="Arial"/>
              <a:buNone/>
            </a:pPr>
            <a:r>
              <a:rPr lang="en-US" sz="1800">
                <a:solidFill>
                  <a:schemeClr val="dk1"/>
                </a:solidFill>
              </a:rPr>
              <a:t>A protocol defines a form of communication. HTTP is the protocol we use for servers and browsers to communicate.</a:t>
            </a:r>
          </a:p>
        </p:txBody>
      </p:sp>
      <p:sp>
        <p:nvSpPr>
          <p:cNvPr id="354" name="Shape 354"/>
          <p:cNvSpPr txBox="1"/>
          <p:nvPr/>
        </p:nvSpPr>
        <p:spPr>
          <a:xfrm>
            <a:off x="348900" y="4343200"/>
            <a:ext cx="8015700" cy="584400"/>
          </a:xfrm>
          <a:prstGeom prst="rect">
            <a:avLst/>
          </a:prstGeom>
          <a:noFill/>
          <a:ln>
            <a:noFill/>
          </a:ln>
        </p:spPr>
        <p:txBody>
          <a:bodyPr wrap="square" lIns="91425" tIns="91425" rIns="91425" bIns="91425" anchor="t" anchorCtr="0">
            <a:noAutofit/>
          </a:bodyPr>
          <a:lstStyle/>
          <a:p>
            <a:pPr lvl="0" rtl="0">
              <a:spcBef>
                <a:spcPts val="0"/>
              </a:spcBef>
              <a:buNone/>
            </a:pPr>
            <a:r>
              <a:rPr lang="en-US" sz="3000" b="1">
                <a:solidFill>
                  <a:schemeClr val="dk1"/>
                </a:solidFill>
              </a:rPr>
              <a:t>Hyperlink</a:t>
            </a:r>
          </a:p>
        </p:txBody>
      </p:sp>
      <p:sp>
        <p:nvSpPr>
          <p:cNvPr id="355" name="Shape 355"/>
          <p:cNvSpPr txBox="1"/>
          <p:nvPr/>
        </p:nvSpPr>
        <p:spPr>
          <a:xfrm>
            <a:off x="348900" y="5004750"/>
            <a:ext cx="5976000" cy="959100"/>
          </a:xfrm>
          <a:prstGeom prst="rect">
            <a:avLst/>
          </a:prstGeom>
          <a:noFill/>
          <a:ln>
            <a:noFill/>
          </a:ln>
        </p:spPr>
        <p:txBody>
          <a:bodyPr wrap="square" lIns="91425" tIns="91425" rIns="91425" bIns="91425" anchor="t" anchorCtr="0">
            <a:noAutofit/>
          </a:bodyPr>
          <a:lstStyle/>
          <a:p>
            <a:pPr lvl="0" rtl="0">
              <a:spcBef>
                <a:spcPts val="0"/>
              </a:spcBef>
              <a:buNone/>
            </a:pPr>
            <a:r>
              <a:rPr lang="en-US" sz="1800">
                <a:solidFill>
                  <a:schemeClr val="dk1"/>
                </a:solidFill>
              </a:rPr>
              <a:t>This is how we connect HTML documents to each others. More commonly, this is just referred to as a “link”</a:t>
            </a:r>
          </a:p>
        </p:txBody>
      </p:sp>
    </p:spTree>
    <p:extLst>
      <p:ext uri="{BB962C8B-B14F-4D97-AF65-F5344CB8AC3E}">
        <p14:creationId xmlns:p14="http://schemas.microsoft.com/office/powerpoint/2010/main" val="1289221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04800" y="0"/>
            <a:ext cx="5470500" cy="654000"/>
          </a:xfrm>
          <a:prstGeom prst="rect">
            <a:avLst/>
          </a:prstGeom>
        </p:spPr>
        <p:txBody>
          <a:bodyPr wrap="square" lIns="91425" tIns="91425" rIns="91425" bIns="91425" anchor="ctr" anchorCtr="0">
            <a:noAutofit/>
          </a:bodyPr>
          <a:lstStyle/>
          <a:p>
            <a:pPr lvl="0" rtl="0">
              <a:spcBef>
                <a:spcPts val="0"/>
              </a:spcBef>
              <a:buNone/>
            </a:pPr>
            <a:r>
              <a:rPr lang="en-US"/>
              <a:t>Why the web is the way it is</a:t>
            </a:r>
          </a:p>
        </p:txBody>
      </p:sp>
      <p:sp>
        <p:nvSpPr>
          <p:cNvPr id="362" name="Shape 362"/>
          <p:cNvSpPr txBox="1"/>
          <p:nvPr/>
        </p:nvSpPr>
        <p:spPr>
          <a:xfrm>
            <a:off x="520050" y="1413625"/>
            <a:ext cx="8103900" cy="3295500"/>
          </a:xfrm>
          <a:prstGeom prst="rect">
            <a:avLst/>
          </a:prstGeom>
          <a:noFill/>
          <a:ln>
            <a:noFill/>
          </a:ln>
        </p:spPr>
        <p:txBody>
          <a:bodyPr wrap="square" lIns="91425" tIns="91425" rIns="91425" bIns="91425" anchor="t" anchorCtr="0">
            <a:noAutofit/>
          </a:bodyPr>
          <a:lstStyle/>
          <a:p>
            <a:pPr lvl="0" rtl="0">
              <a:spcBef>
                <a:spcPts val="0"/>
              </a:spcBef>
              <a:buNone/>
            </a:pPr>
            <a:r>
              <a:rPr lang="en-US" sz="2400"/>
              <a:t>These pieces are the foundation of what we build as web developer. However, what you’ll learn in this class is</a:t>
            </a:r>
          </a:p>
          <a:p>
            <a:pPr lvl="0">
              <a:spcBef>
                <a:spcPts val="0"/>
              </a:spcBef>
              <a:buNone/>
            </a:pPr>
            <a:endParaRPr sz="1800"/>
          </a:p>
          <a:p>
            <a:pPr lvl="0" algn="ctr" rtl="0">
              <a:spcBef>
                <a:spcPts val="0"/>
              </a:spcBef>
              <a:buNone/>
            </a:pPr>
            <a:r>
              <a:rPr lang="en-US" sz="7200"/>
              <a:t>it’s </a:t>
            </a:r>
            <a:r>
              <a:rPr lang="en-US" sz="7200" b="1"/>
              <a:t>a lot</a:t>
            </a:r>
            <a:r>
              <a:rPr lang="en-US" sz="7200"/>
              <a:t> more complicated today.</a:t>
            </a:r>
          </a:p>
          <a:p>
            <a:pPr lvl="0" rtl="0">
              <a:spcBef>
                <a:spcPts val="0"/>
              </a:spcBef>
              <a:buNone/>
            </a:pPr>
            <a:endParaRPr sz="3000"/>
          </a:p>
        </p:txBody>
      </p:sp>
      <p:sp>
        <p:nvSpPr>
          <p:cNvPr id="363" name="Shape 363"/>
          <p:cNvSpPr txBox="1"/>
          <p:nvPr/>
        </p:nvSpPr>
        <p:spPr>
          <a:xfrm>
            <a:off x="2758200" y="5468750"/>
            <a:ext cx="3627600" cy="741000"/>
          </a:xfrm>
          <a:prstGeom prst="rect">
            <a:avLst/>
          </a:prstGeom>
          <a:noFill/>
          <a:ln>
            <a:noFill/>
          </a:ln>
        </p:spPr>
        <p:txBody>
          <a:bodyPr wrap="square" lIns="91425" tIns="91425" rIns="91425" bIns="91425" anchor="t" anchorCtr="0">
            <a:noAutofit/>
          </a:bodyPr>
          <a:lstStyle/>
          <a:p>
            <a:pPr lvl="0">
              <a:spcBef>
                <a:spcPts val="0"/>
              </a:spcBef>
              <a:buNone/>
            </a:pPr>
            <a:r>
              <a:rPr lang="en-US"/>
              <a:t>But also a lot more fun, so don’t get scared.</a:t>
            </a:r>
          </a:p>
        </p:txBody>
      </p:sp>
    </p:spTree>
    <p:extLst>
      <p:ext uri="{BB962C8B-B14F-4D97-AF65-F5344CB8AC3E}">
        <p14:creationId xmlns:p14="http://schemas.microsoft.com/office/powerpoint/2010/main" val="3748778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284408" y="5460883"/>
            <a:ext cx="8796315" cy="923330"/>
          </a:xfrm>
          <a:prstGeom prst="rect">
            <a:avLst/>
          </a:prstGeom>
        </p:spPr>
        <p:txBody>
          <a:bodyPr wrap="square" numCol="1">
            <a:spAutoFit/>
          </a:bodyPr>
          <a:lstStyle/>
          <a:p>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8" name="Picture 7">
            <a:extLst>
              <a:ext uri="{FF2B5EF4-FFF2-40B4-BE49-F238E27FC236}">
                <a16:creationId xmlns:a16="http://schemas.microsoft.com/office/drawing/2014/main" id="{C266F3F8-89EB-B64C-8715-309177DC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5429653"/>
            <a:ext cx="9155741" cy="9840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304800" y="5614317"/>
            <a:ext cx="8665357" cy="646331"/>
          </a:xfrm>
          <a:prstGeom prst="rect">
            <a:avLst/>
          </a:prstGeom>
        </p:spPr>
        <p:txBody>
          <a:bodyPr wrap="square" numCol="1">
            <a:spAutoFit/>
          </a:bodyPr>
          <a:lstStyle/>
          <a:p>
            <a:r>
              <a:rPr lang="en-US"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a:extLst>
              <a:ext uri="{FF2B5EF4-FFF2-40B4-BE49-F238E27FC236}">
                <a16:creationId xmlns:a16="http://schemas.microsoft.com/office/drawing/2014/main" id="{C35A9DC9-3BCA-4D48-8A37-BEC34474C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0"/>
            <a:ext cx="9144000" cy="4896252"/>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dirty="0">
                <a:latin typeface="Arial" panose="020B0604020202020204" pitchFamily="34" charset="0"/>
                <a:ea typeface="Roboto" panose="02000000000000000000" pitchFamily="2" charset="0"/>
                <a:cs typeface="Arial" panose="020B0604020202020204" pitchFamily="34" charset="0"/>
              </a:rPr>
              <a:t>Devin Marsh</a:t>
            </a:r>
            <a:endParaRPr lang="en" altLang="en" sz="28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BS in Computer Science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Software Engineer at Splash 🏄‍♀️</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Started programming in college after switching from to CS from Philosophy 🤔</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169551"/>
          </a:xfrm>
          <a:prstGeom prst="rect">
            <a:avLst/>
          </a:prstGeom>
        </p:spPr>
        <p:txBody>
          <a:bodyPr wrap="square" numCol="1">
            <a:spAutoFit/>
          </a:bodyPr>
          <a:lstStyle/>
          <a:p>
            <a:pPr marL="228600">
              <a:spcBef>
                <a:spcPts val="0"/>
              </a:spcBef>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Moved here from Kansas after high school, but don’t tell anyone. 🤠</a:t>
            </a:r>
          </a:p>
        </p:txBody>
      </p:sp>
      <p:pic>
        <p:nvPicPr>
          <p:cNvPr id="4" name="Picture 3">
            <a:extLst>
              <a:ext uri="{FF2B5EF4-FFF2-40B4-BE49-F238E27FC236}">
                <a16:creationId xmlns:a16="http://schemas.microsoft.com/office/drawing/2014/main" id="{B92DDB38-AF27-AA4A-9871-8B8A82309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1" y="4181475"/>
            <a:ext cx="2057400" cy="20574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4093428"/>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u="sng"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pPr lvl="1"/>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800100" lvl="1"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800100" lvl="1"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632311"/>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endParaRPr lang="en-US" sz="2000" b="1" dirty="0">
              <a:latin typeface="Arial" panose="020B0604020202020204" pitchFamily="34" charset="0"/>
              <a:ea typeface="Roboto" pitchFamily="2" charset="0"/>
              <a:cs typeface="Arial" panose="020B0604020202020204" pitchFamily="34" charset="0"/>
            </a:endParaRP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Intro to Console</a:t>
            </a:r>
          </a:p>
        </p:txBody>
      </p:sp>
      <p:sp>
        <p:nvSpPr>
          <p:cNvPr id="460" name="Shape 460"/>
          <p:cNvSpPr txBox="1"/>
          <p:nvPr/>
        </p:nvSpPr>
        <p:spPr>
          <a:xfrm>
            <a:off x="1438276" y="1016973"/>
            <a:ext cx="6457950" cy="1098174"/>
          </a:xfrm>
          <a:prstGeom prst="rect">
            <a:avLst/>
          </a:prstGeom>
          <a:noFill/>
          <a:ln>
            <a:noFill/>
          </a:ln>
        </p:spPr>
        <p:txBody>
          <a:bodyPr wrap="square" lIns="91425" tIns="45700" rIns="91425" bIns="45700" anchor="ctr" anchorCtr="0">
            <a:noAutofit/>
          </a:bodyPr>
          <a:lstStyle/>
          <a:p>
            <a:pPr marL="0" marR="0" lvl="0" indent="-266700" algn="ctr" rtl="0">
              <a:lnSpc>
                <a:spcPct val="80000"/>
              </a:lnSpc>
              <a:spcBef>
                <a:spcPts val="0"/>
              </a:spcBef>
              <a:buClr>
                <a:schemeClr val="dk1"/>
              </a:buClr>
              <a:buSzPct val="100000"/>
              <a:buFont typeface="Arial"/>
              <a:buNone/>
            </a:pPr>
            <a:r>
              <a:rPr lang="en-US" sz="4200" b="1" dirty="0">
                <a:solidFill>
                  <a:schemeClr val="dk1"/>
                </a:solidFill>
                <a:latin typeface="Arial"/>
                <a:ea typeface="Arial"/>
                <a:cs typeface="Arial"/>
                <a:sym typeface="Arial"/>
              </a:rPr>
              <a:t>Discuss with Neighbors</a:t>
            </a:r>
          </a:p>
        </p:txBody>
      </p:sp>
      <p:pic>
        <p:nvPicPr>
          <p:cNvPr id="3" name="Picture 2" descr="mGqcGSfqqyN8pxS_NTukpa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101" y="2210226"/>
            <a:ext cx="3783799" cy="2657068"/>
          </a:xfrm>
          <a:prstGeom prst="rect">
            <a:avLst/>
          </a:prstGeom>
        </p:spPr>
      </p:pic>
    </p:spTree>
    <p:extLst>
      <p:ext uri="{BB962C8B-B14F-4D97-AF65-F5344CB8AC3E}">
        <p14:creationId xmlns:p14="http://schemas.microsoft.com/office/powerpoint/2010/main" val="53036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20236"/>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9711" y="5310948"/>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762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222729" y="831753"/>
            <a:ext cx="8686800" cy="5478423"/>
          </a:xfrm>
          <a:prstGeom prst="rect">
            <a:avLst/>
          </a:prstGeom>
          <a:noFill/>
        </p:spPr>
        <p:txBody>
          <a:bodyPr wrap="square" numCol="1" rtlCol="0">
            <a:spAutoFit/>
          </a:bodyPr>
          <a:lstStyle/>
          <a:p>
            <a:r>
              <a:rPr lang="en-US" sz="2200"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has target="_blank" which opens a new tab when clicked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1257300" lvl="2"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sz="2200" b="1" dirty="0">
                <a:latin typeface="Arial" panose="020B0604020202020204" pitchFamily="34" charset="0"/>
                <a:ea typeface="Roboto" pitchFamily="2" charset="0"/>
                <a:cs typeface="Arial" panose="020B0604020202020204" pitchFamily="34" charset="0"/>
              </a:rPr>
              <a:t>Bonus:</a:t>
            </a:r>
            <a:endParaRPr lang="en-US" sz="22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GitLab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1200150" lvl="2"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1200150" lvl="2"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Work On…</a:t>
            </a:r>
          </a:p>
        </p:txBody>
      </p:sp>
      <p:pic>
        <p:nvPicPr>
          <p:cNvPr id="9" name="Picture 8">
            <a:extLst>
              <a:ext uri="{FF2B5EF4-FFF2-40B4-BE49-F238E27FC236}">
                <a16:creationId xmlns:a16="http://schemas.microsoft.com/office/drawing/2014/main" id="{48AAA52A-33D5-E74F-B0B5-821AEE498B0C}"/>
              </a:ext>
            </a:extLst>
          </p:cNvPr>
          <p:cNvPicPr>
            <a:picLocks noChangeAspect="1"/>
          </p:cNvPicPr>
          <p:nvPr/>
        </p:nvPicPr>
        <p:blipFill>
          <a:blip r:embed="rId3"/>
          <a:stretch>
            <a:fillRect/>
          </a:stretch>
        </p:blipFill>
        <p:spPr>
          <a:xfrm>
            <a:off x="167811" y="733425"/>
            <a:ext cx="4954394" cy="2961797"/>
          </a:xfrm>
          <a:prstGeom prst="rect">
            <a:avLst/>
          </a:prstGeom>
          <a:effectLst>
            <a:outerShdw blurRad="63500" sx="101000" sy="101000" algn="ctr" rotWithShape="0">
              <a:prstClr val="black">
                <a:alpha val="40000"/>
              </a:prstClr>
            </a:outerShdw>
          </a:effectLst>
        </p:spPr>
      </p:pic>
      <p:pic>
        <p:nvPicPr>
          <p:cNvPr id="4" name="Picture 3">
            <a:extLst>
              <a:ext uri="{FF2B5EF4-FFF2-40B4-BE49-F238E27FC236}">
                <a16:creationId xmlns:a16="http://schemas.microsoft.com/office/drawing/2014/main" id="{484E4A8D-B654-F74C-9903-1C91CA224122}"/>
              </a:ext>
            </a:extLst>
          </p:cNvPr>
          <p:cNvPicPr>
            <a:picLocks noChangeAspect="1"/>
          </p:cNvPicPr>
          <p:nvPr/>
        </p:nvPicPr>
        <p:blipFill>
          <a:blip r:embed="rId4"/>
          <a:stretch>
            <a:fillRect/>
          </a:stretch>
        </p:blipFill>
        <p:spPr>
          <a:xfrm>
            <a:off x="4267200" y="3505200"/>
            <a:ext cx="4708989" cy="2619375"/>
          </a:xfrm>
          <a:prstGeom prst="rect">
            <a:avLst/>
          </a:prstGeom>
          <a:ln>
            <a:noFill/>
          </a:ln>
          <a:effectLst>
            <a:outerShdw blurRad="63500" sx="101000" sy="101000" algn="ctr" rotWithShape="0">
              <a:prstClr val="black">
                <a:alpha val="40000"/>
              </a:prstClr>
            </a:outerShdw>
          </a:effectLst>
        </p:spPr>
      </p:pic>
      <p:pic>
        <p:nvPicPr>
          <p:cNvPr id="10" name="Picture 9">
            <a:extLst>
              <a:ext uri="{FF2B5EF4-FFF2-40B4-BE49-F238E27FC236}">
                <a16:creationId xmlns:a16="http://schemas.microsoft.com/office/drawing/2014/main" id="{1D71EDBF-3696-884E-86C1-4AB249AE6228}"/>
              </a:ext>
            </a:extLst>
          </p:cNvPr>
          <p:cNvPicPr>
            <a:picLocks noChangeAspect="1"/>
          </p:cNvPicPr>
          <p:nvPr/>
        </p:nvPicPr>
        <p:blipFill>
          <a:blip r:embed="rId5"/>
          <a:stretch>
            <a:fillRect/>
          </a:stretch>
        </p:blipFill>
        <p:spPr>
          <a:xfrm>
            <a:off x="457200" y="4343400"/>
            <a:ext cx="3261946" cy="1066800"/>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04800" y="0"/>
            <a:ext cx="5470526" cy="653854"/>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Your Goals...</a:t>
            </a:r>
          </a:p>
        </p:txBody>
      </p:sp>
      <p:pic>
        <p:nvPicPr>
          <p:cNvPr id="82" name="Shape 82"/>
          <p:cNvPicPr preferRelativeResize="0"/>
          <p:nvPr/>
        </p:nvPicPr>
        <p:blipFill>
          <a:blip r:embed="rId3">
            <a:alphaModFix/>
          </a:blip>
          <a:stretch>
            <a:fillRect/>
          </a:stretch>
        </p:blipFill>
        <p:spPr>
          <a:xfrm>
            <a:off x="152400" y="806254"/>
            <a:ext cx="8839200" cy="4972050"/>
          </a:xfrm>
          <a:prstGeom prst="rect">
            <a:avLst/>
          </a:prstGeom>
          <a:noFill/>
          <a:ln>
            <a:noFill/>
          </a:ln>
        </p:spPr>
      </p:pic>
    </p:spTree>
    <p:extLst>
      <p:ext uri="{BB962C8B-B14F-4D97-AF65-F5344CB8AC3E}">
        <p14:creationId xmlns:p14="http://schemas.microsoft.com/office/powerpoint/2010/main" val="3761216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04800" y="0"/>
            <a:ext cx="5470500" cy="654000"/>
          </a:xfrm>
          <a:prstGeom prst="rect">
            <a:avLst/>
          </a:prstGeom>
          <a:noFill/>
          <a:ln>
            <a:noFill/>
          </a:ln>
        </p:spPr>
        <p:txBody>
          <a:bodyPr wrap="square" lIns="91425" tIns="45700" rIns="91425" bIns="45700" anchor="ctr" anchorCtr="0">
            <a:noAutofit/>
          </a:bodyPr>
          <a:lstStyle/>
          <a:p>
            <a:pPr marL="0" marR="0" lvl="0" indent="-152400" algn="l" rtl="0">
              <a:lnSpc>
                <a:spcPct val="90000"/>
              </a:lnSpc>
              <a:spcBef>
                <a:spcPts val="0"/>
              </a:spcBef>
              <a:buClr>
                <a:schemeClr val="dk1"/>
              </a:buClr>
              <a:buSzPct val="100000"/>
              <a:buFont typeface="Arial"/>
              <a:buNone/>
            </a:pPr>
            <a:r>
              <a:rPr lang="en-US" sz="2400" b="1" i="0" u="none" strike="noStrike" cap="none">
                <a:solidFill>
                  <a:schemeClr val="dk1"/>
                </a:solidFill>
                <a:latin typeface="Arial"/>
                <a:ea typeface="Arial"/>
                <a:cs typeface="Arial"/>
                <a:sym typeface="Arial"/>
              </a:rPr>
              <a:t>Your Goals...</a:t>
            </a:r>
          </a:p>
        </p:txBody>
      </p:sp>
      <p:pic>
        <p:nvPicPr>
          <p:cNvPr id="89" name="Shape 89"/>
          <p:cNvPicPr preferRelativeResize="0"/>
          <p:nvPr/>
        </p:nvPicPr>
        <p:blipFill>
          <a:blip r:embed="rId3">
            <a:alphaModFix/>
          </a:blip>
          <a:stretch>
            <a:fillRect/>
          </a:stretch>
        </p:blipFill>
        <p:spPr>
          <a:xfrm>
            <a:off x="152400" y="806254"/>
            <a:ext cx="8839200" cy="4972050"/>
          </a:xfrm>
          <a:prstGeom prst="rect">
            <a:avLst/>
          </a:prstGeom>
          <a:noFill/>
          <a:ln>
            <a:noFill/>
          </a:ln>
        </p:spPr>
      </p:pic>
      <p:sp>
        <p:nvSpPr>
          <p:cNvPr id="90" name="Shape 90"/>
          <p:cNvSpPr txBox="1"/>
          <p:nvPr/>
        </p:nvSpPr>
        <p:spPr>
          <a:xfrm>
            <a:off x="1748950" y="2257725"/>
            <a:ext cx="2703000" cy="561900"/>
          </a:xfrm>
          <a:prstGeom prst="rect">
            <a:avLst/>
          </a:prstGeom>
          <a:solidFill>
            <a:srgbClr val="0B5394"/>
          </a:solidFill>
          <a:ln>
            <a:noFill/>
          </a:ln>
        </p:spPr>
        <p:txBody>
          <a:bodyPr wrap="square" lIns="91425" tIns="91425" rIns="91425" bIns="91425" anchor="ctr" anchorCtr="0">
            <a:noAutofit/>
          </a:bodyPr>
          <a:lstStyle/>
          <a:p>
            <a:pPr lvl="0">
              <a:spcBef>
                <a:spcPts val="0"/>
              </a:spcBef>
              <a:buNone/>
            </a:pPr>
            <a:r>
              <a:rPr lang="en-US" b="1">
                <a:solidFill>
                  <a:srgbClr val="FFFFFF"/>
                </a:solidFill>
              </a:rPr>
              <a:t> NEW CAREER</a:t>
            </a:r>
          </a:p>
        </p:txBody>
      </p:sp>
      <p:sp>
        <p:nvSpPr>
          <p:cNvPr id="91" name="Shape 91"/>
          <p:cNvSpPr/>
          <p:nvPr/>
        </p:nvSpPr>
        <p:spPr>
          <a:xfrm>
            <a:off x="3784100" y="2289525"/>
            <a:ext cx="636000" cy="530100"/>
          </a:xfrm>
          <a:prstGeom prst="rect">
            <a:avLst/>
          </a:prstGeom>
          <a:solidFill>
            <a:srgbClr val="FFD9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 name="Shape 92"/>
          <p:cNvSpPr txBox="1"/>
          <p:nvPr/>
        </p:nvSpPr>
        <p:spPr>
          <a:xfrm>
            <a:off x="3784100" y="2353125"/>
            <a:ext cx="636000" cy="402900"/>
          </a:xfrm>
          <a:prstGeom prst="rect">
            <a:avLst/>
          </a:prstGeom>
          <a:noFill/>
          <a:ln>
            <a:noFill/>
          </a:ln>
        </p:spPr>
        <p:txBody>
          <a:bodyPr wrap="square" lIns="91425" tIns="91425" rIns="91425" bIns="91425" anchor="t" anchorCtr="0">
            <a:noAutofit/>
          </a:bodyPr>
          <a:lstStyle/>
          <a:p>
            <a:pPr lvl="0" algn="ctr">
              <a:spcBef>
                <a:spcPts val="0"/>
              </a:spcBef>
              <a:buNone/>
            </a:pPr>
            <a:r>
              <a:rPr lang="en-US" b="1">
                <a:solidFill>
                  <a:srgbClr val="0B5394"/>
                </a:solidFill>
              </a:rPr>
              <a:t>95</a:t>
            </a:r>
          </a:p>
        </p:txBody>
      </p:sp>
    </p:spTree>
    <p:extLst>
      <p:ext uri="{BB962C8B-B14F-4D97-AF65-F5344CB8AC3E}">
        <p14:creationId xmlns:p14="http://schemas.microsoft.com/office/powerpoint/2010/main" val="383130767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12761</TotalTime>
  <Words>2803</Words>
  <Application>Microsoft Macintosh PowerPoint</Application>
  <PresentationFormat>On-screen Show (4:3)</PresentationFormat>
  <Paragraphs>523</Paragraphs>
  <Slides>59</Slides>
  <Notes>53</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59</vt:i4>
      </vt:variant>
    </vt:vector>
  </HeadingPairs>
  <TitlesOfParts>
    <vt:vector size="69" baseType="lpstr">
      <vt:lpstr>Arial</vt:lpstr>
      <vt:lpstr>Calibri</vt:lpstr>
      <vt:lpstr>Calibri Light</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Work On…</vt:lpstr>
      <vt:lpstr>Instructor = … ?</vt:lpstr>
      <vt:lpstr>Some Cool Stuff I Work On…</vt:lpstr>
      <vt:lpstr>The Path of Learning</vt:lpstr>
      <vt:lpstr>Your Goals...</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Why the web is the way it is - The Internet</vt:lpstr>
      <vt:lpstr>Why the web is the way it is - The World Wide Web</vt:lpstr>
      <vt:lpstr>Why the web is the way it is</vt:lpstr>
      <vt:lpstr>Why the web is the way it is</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Homework!</vt:lpstr>
      <vt:lpstr>Homework “Due”: 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Devin Marsh</cp:lastModifiedBy>
  <cp:revision>1484</cp:revision>
  <cp:lastPrinted>2016-01-30T16:23:56Z</cp:lastPrinted>
  <dcterms:created xsi:type="dcterms:W3CDTF">2015-01-20T17:19:00Z</dcterms:created>
  <dcterms:modified xsi:type="dcterms:W3CDTF">2019-01-07T23:17:43Z</dcterms:modified>
</cp:coreProperties>
</file>